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0" r:id="rId3"/>
    <p:sldId id="262" r:id="rId4"/>
    <p:sldId id="263" r:id="rId5"/>
    <p:sldId id="275" r:id="rId6"/>
    <p:sldId id="276" r:id="rId7"/>
    <p:sldId id="277" r:id="rId8"/>
    <p:sldId id="278" r:id="rId9"/>
    <p:sldId id="279" r:id="rId10"/>
    <p:sldId id="280" r:id="rId11"/>
    <p:sldId id="264" r:id="rId12"/>
    <p:sldId id="258" r:id="rId13"/>
    <p:sldId id="266" r:id="rId14"/>
    <p:sldId id="269" r:id="rId15"/>
    <p:sldId id="265" r:id="rId16"/>
    <p:sldId id="268" r:id="rId17"/>
    <p:sldId id="267" r:id="rId18"/>
    <p:sldId id="271" r:id="rId19"/>
    <p:sldId id="272" r:id="rId20"/>
    <p:sldId id="273" r:id="rId21"/>
    <p:sldId id="274" r:id="rId22"/>
    <p:sldId id="281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C4D2B01-DE41-48CC-ABE6-990407C7A558}" v="19" dt="2024-06-19T15:40:26.24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888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6/21/2024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bristol.ac.uk/study/undergraduate/entry-requirements-qualifications/contextual-offers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1">
            <a:extLst>
              <a:ext uri="{FF2B5EF4-FFF2-40B4-BE49-F238E27FC236}">
                <a16:creationId xmlns:a16="http://schemas.microsoft.com/office/drawing/2014/main" id="{DB7B8BC7-46BF-4B70-09F0-F72BBBD6F1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4331" y="614064"/>
            <a:ext cx="2743200" cy="2249417"/>
          </a:xfrm>
          <a:prstGeom prst="rect">
            <a:avLst/>
          </a:prstGeom>
        </p:spPr>
      </p:pic>
      <p:pic>
        <p:nvPicPr>
          <p:cNvPr id="10" name="Picture 10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229DE536-1AB5-5DB8-5FCB-3297BBFF29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530" y="719293"/>
            <a:ext cx="2743200" cy="19771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-304800"/>
            <a:ext cx="8229600" cy="1752600"/>
          </a:xfrm>
        </p:spPr>
        <p:txBody>
          <a:bodyPr/>
          <a:lstStyle/>
          <a:p>
            <a:r>
              <a:rPr lang="en-GB" dirty="0">
                <a:solidFill>
                  <a:srgbClr val="FFFF00"/>
                </a:solidFill>
                <a:latin typeface="Calibri"/>
                <a:cs typeface="Calibri"/>
              </a:rPr>
              <a:t>Higher education </a:t>
            </a:r>
            <a:br>
              <a:rPr lang="en-GB" dirty="0">
                <a:latin typeface="Calibri"/>
              </a:rPr>
            </a:br>
            <a:r>
              <a:rPr lang="en-GB" dirty="0">
                <a:solidFill>
                  <a:srgbClr val="FFFF00"/>
                </a:solidFill>
                <a:latin typeface="Calibri"/>
                <a:cs typeface="Calibri"/>
              </a:rPr>
              <a:t>2024/25</a:t>
            </a:r>
          </a:p>
        </p:txBody>
      </p:sp>
      <p:sp>
        <p:nvSpPr>
          <p:cNvPr id="7" name="AutoShape 2" descr="https://outlook.office365.com/owa/service.svc/s/GetFileAttachment?id=AAMkADg0YTI5MDA1LWJkNzUtNGJhOC04MzE3LTBlNmRhNjdkYWY4ZgBGAAAAAAD1MuT6xB%2FfTqqgN6gjulESBwAFmc8s60CZRr7QPTXSOSnIAAAAe%2ByjAAAFmc8s60CZRr7QPTXSOSnIAADz5rYMAAABEgAQAGTbA67faMpOqQYwQd7RNwE%3D&amp;X-OWA-CANARY=V6qOd3QgqEevMzaFsC5PbiCQet_Cd9IY5LFhMN3e9c9RNEuPrF8Dz6HPrFUodocI_YwT46xFMlA."/>
          <p:cNvSpPr>
            <a:spLocks noChangeAspect="1" noChangeArrowheads="1"/>
          </p:cNvSpPr>
          <p:nvPr/>
        </p:nvSpPr>
        <p:spPr bwMode="auto">
          <a:xfrm>
            <a:off x="63500" y="-136525"/>
            <a:ext cx="48006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6" name="Picture 9">
            <a:extLst>
              <a:ext uri="{FF2B5EF4-FFF2-40B4-BE49-F238E27FC236}">
                <a16:creationId xmlns:a16="http://schemas.microsoft.com/office/drawing/2014/main" id="{CD2CBDFE-B1EA-4C13-3A27-0581F7D146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530" y="2406189"/>
            <a:ext cx="9151060" cy="2389846"/>
          </a:xfrm>
          <a:prstGeom prst="rect">
            <a:avLst/>
          </a:prstGeom>
        </p:spPr>
      </p:pic>
      <p:pic>
        <p:nvPicPr>
          <p:cNvPr id="12" name="Picture 12">
            <a:extLst>
              <a:ext uri="{FF2B5EF4-FFF2-40B4-BE49-F238E27FC236}">
                <a16:creationId xmlns:a16="http://schemas.microsoft.com/office/drawing/2014/main" id="{E0DDE774-4FAC-2781-CBFE-F499F69635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4331" y="4317298"/>
            <a:ext cx="2743200" cy="2583574"/>
          </a:xfrm>
          <a:prstGeom prst="rect">
            <a:avLst/>
          </a:prstGeom>
        </p:spPr>
      </p:pic>
      <p:pic>
        <p:nvPicPr>
          <p:cNvPr id="13" name="Picture 13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44158E9F-F71D-EF16-E1F7-42C9141BBC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532" y="3947611"/>
            <a:ext cx="2610807" cy="2908114"/>
          </a:xfrm>
          <a:prstGeom prst="rect">
            <a:avLst/>
          </a:prstGeom>
        </p:spPr>
      </p:pic>
      <p:pic>
        <p:nvPicPr>
          <p:cNvPr id="14" name="Picture 1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3D97CC91-7DD9-F459-401B-3CAB34992F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85659" y="4515241"/>
            <a:ext cx="2743200" cy="2346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442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F7D9E1-7B3E-A92E-A7C9-C3D8DC3E93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en-US" sz="3700" dirty="0">
                <a:solidFill>
                  <a:srgbClr val="FFFF00"/>
                </a:solidFill>
                <a:ea typeface="Calibri"/>
                <a:cs typeface="Calibri"/>
              </a:rPr>
              <a:t>Entry Requirements</a:t>
            </a:r>
            <a:endParaRPr lang="en-US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29D0F4A1-97E3-B5B9-0D58-B69353942B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7162" y="1567823"/>
            <a:ext cx="4117676" cy="1970329"/>
          </a:xfrm>
        </p:spPr>
      </p:pic>
      <p:pic>
        <p:nvPicPr>
          <p:cNvPr id="5" name="Picture 5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903B4E5E-3110-7269-FB8B-BE095A4D88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1230" y="2413280"/>
            <a:ext cx="4525992" cy="425993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32434FC-1691-495C-D616-2873C8E16E92}"/>
              </a:ext>
            </a:extLst>
          </p:cNvPr>
          <p:cNvSpPr txBox="1"/>
          <p:nvPr/>
        </p:nvSpPr>
        <p:spPr>
          <a:xfrm>
            <a:off x="669985" y="4494362"/>
            <a:ext cx="274320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FFFF0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Contextual offers | Study at Bristol | University of Bristol</a:t>
            </a:r>
          </a:p>
        </p:txBody>
      </p:sp>
    </p:spTree>
    <p:extLst>
      <p:ext uri="{BB962C8B-B14F-4D97-AF65-F5344CB8AC3E}">
        <p14:creationId xmlns:p14="http://schemas.microsoft.com/office/powerpoint/2010/main" val="22873902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 descr="N:\My Pictures\cambridge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364" y="4648477"/>
            <a:ext cx="2476500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N:\My Pictures\aberystwyth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481341"/>
            <a:ext cx="3276599" cy="2182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N:\My Pictures\arts_faculty_university_plymouth_h150910_b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8722" y="1526881"/>
            <a:ext cx="3676650" cy="2941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5364" y="2124364"/>
            <a:ext cx="3591872" cy="26431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38600" y="254012"/>
            <a:ext cx="3219049" cy="185323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1712" y="29048"/>
            <a:ext cx="3447777" cy="2078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2265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381000"/>
            <a:ext cx="8229600" cy="762000"/>
          </a:xfrm>
        </p:spPr>
        <p:txBody>
          <a:bodyPr/>
          <a:lstStyle/>
          <a:p>
            <a:r>
              <a:rPr lang="en-GB" cap="none">
                <a:solidFill>
                  <a:srgbClr val="FFFF00"/>
                </a:solidFill>
              </a:rPr>
              <a:t>Other benefits?</a:t>
            </a:r>
            <a:endParaRPr lang="en-GB" cap="none">
              <a:solidFill>
                <a:srgbClr val="FFFF00"/>
              </a:solidFill>
              <a:cs typeface="Calibri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941" y="1192307"/>
            <a:ext cx="3234756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357775"/>
            <a:ext cx="2286000" cy="149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9400" y="3348250"/>
            <a:ext cx="2905125" cy="1238250"/>
          </a:xfrm>
          <a:prstGeom prst="rect">
            <a:avLst/>
          </a:prstGeom>
        </p:spPr>
      </p:pic>
      <p:pic>
        <p:nvPicPr>
          <p:cNvPr id="1027" name="Picture 3" descr="N:\My Pictures\uni accom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209770"/>
            <a:ext cx="2628900" cy="255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N:\My Pictures\Cait friends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8355" y="4114800"/>
            <a:ext cx="335280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N:\My Pictures\taly kitchen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238" y="4495800"/>
            <a:ext cx="2988162" cy="2195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92849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en-GB" err="1">
                <a:solidFill>
                  <a:srgbClr val="FFFF00"/>
                </a:solidFill>
                <a:latin typeface="Calibri"/>
                <a:cs typeface="Calibri"/>
              </a:rPr>
              <a:t>Tretherras</a:t>
            </a:r>
            <a:r>
              <a:rPr lang="en-GB">
                <a:solidFill>
                  <a:srgbClr val="FFFF00"/>
                </a:solidFill>
                <a:latin typeface="Calibri"/>
                <a:cs typeface="Calibri"/>
              </a:rPr>
              <a:t> UCAS process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anchor="t">
            <a:normAutofit fontScale="70000" lnSpcReduction="20000"/>
          </a:bodyPr>
          <a:lstStyle/>
          <a:p>
            <a:r>
              <a:rPr lang="en-GB">
                <a:solidFill>
                  <a:srgbClr val="FFFF00"/>
                </a:solidFill>
                <a:latin typeface="Calibri"/>
                <a:cs typeface="Calibri"/>
              </a:rPr>
              <a:t>Student registers and completes online application.</a:t>
            </a:r>
            <a:endParaRPr lang="en-GB">
              <a:solidFill>
                <a:srgbClr val="FFFF00"/>
              </a:solidFill>
              <a:latin typeface="Calibri"/>
              <a:ea typeface="Calibri"/>
              <a:cs typeface="Calibri"/>
            </a:endParaRPr>
          </a:p>
          <a:p>
            <a:r>
              <a:rPr lang="en-GB">
                <a:solidFill>
                  <a:srgbClr val="FFFF00"/>
                </a:solidFill>
                <a:latin typeface="Calibri"/>
                <a:cs typeface="Calibri"/>
              </a:rPr>
              <a:t>This is sent to NT6 team.</a:t>
            </a:r>
          </a:p>
          <a:p>
            <a:r>
              <a:rPr lang="en-GB">
                <a:solidFill>
                  <a:srgbClr val="FFFF00"/>
                </a:solidFill>
                <a:latin typeface="Calibri"/>
                <a:cs typeface="Calibri"/>
              </a:rPr>
              <a:t>Student informs form &amp; subject tutors who compile subject comments into a reference. (UNIFROG)</a:t>
            </a:r>
          </a:p>
          <a:p>
            <a:r>
              <a:rPr lang="en-GB">
                <a:solidFill>
                  <a:srgbClr val="FFFF00"/>
                </a:solidFill>
                <a:latin typeface="Calibri"/>
                <a:cs typeface="Calibri"/>
              </a:rPr>
              <a:t>AJB/HMB/ECJ proof reads application and reference.</a:t>
            </a:r>
          </a:p>
          <a:p>
            <a:r>
              <a:rPr lang="en-GB">
                <a:solidFill>
                  <a:srgbClr val="FFFF00"/>
                </a:solidFill>
                <a:latin typeface="Calibri"/>
                <a:cs typeface="Calibri"/>
              </a:rPr>
              <a:t>Application sent to UCAS, who then send it to all institutions at the same time</a:t>
            </a:r>
          </a:p>
          <a:p>
            <a:r>
              <a:rPr lang="en-GB">
                <a:solidFill>
                  <a:srgbClr val="FFFF00"/>
                </a:solidFill>
                <a:latin typeface="Calibri"/>
                <a:cs typeface="Calibri"/>
              </a:rPr>
              <a:t>Universities make a decision and place on UCAS  </a:t>
            </a:r>
          </a:p>
          <a:p>
            <a:r>
              <a:rPr lang="en-GB">
                <a:solidFill>
                  <a:srgbClr val="FFFF00"/>
                </a:solidFill>
                <a:latin typeface="Calibri"/>
                <a:cs typeface="Calibri"/>
              </a:rPr>
              <a:t>Students access the tracking process through their personal UCAS portal</a:t>
            </a:r>
          </a:p>
          <a:p>
            <a:r>
              <a:rPr lang="en-GB">
                <a:solidFill>
                  <a:srgbClr val="FFFF00"/>
                </a:solidFill>
                <a:latin typeface="Calibri"/>
                <a:cs typeface="Calibri"/>
              </a:rPr>
              <a:t>Offer can be Unconditional, Conditional or a rejection.</a:t>
            </a:r>
          </a:p>
          <a:p>
            <a:r>
              <a:rPr lang="en-GB">
                <a:solidFill>
                  <a:srgbClr val="FFFF00"/>
                </a:solidFill>
                <a:latin typeface="Calibri"/>
                <a:cs typeface="Calibri"/>
              </a:rPr>
              <a:t>Offer may be grades A*A*A or BBB  or 120 points</a:t>
            </a:r>
          </a:p>
          <a:p>
            <a:r>
              <a:rPr lang="en-GB">
                <a:solidFill>
                  <a:srgbClr val="FFFF00"/>
                </a:solidFill>
                <a:latin typeface="Calibri"/>
                <a:cs typeface="Calibri"/>
              </a:rPr>
              <a:t>Accept one as Firm choice and another as Insurance</a:t>
            </a:r>
          </a:p>
          <a:p>
            <a:r>
              <a:rPr lang="en-GB">
                <a:solidFill>
                  <a:srgbClr val="FFFF00"/>
                </a:solidFill>
                <a:latin typeface="Calibri"/>
                <a:cs typeface="Calibri"/>
              </a:rPr>
              <a:t>Extra choice allowed for anybody not getting an offer. This is called UCAS Extra.</a:t>
            </a:r>
          </a:p>
        </p:txBody>
      </p:sp>
    </p:spTree>
    <p:extLst>
      <p:ext uri="{BB962C8B-B14F-4D97-AF65-F5344CB8AC3E}">
        <p14:creationId xmlns:p14="http://schemas.microsoft.com/office/powerpoint/2010/main" val="3346095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en-GB" u="sng">
                <a:solidFill>
                  <a:srgbClr val="FFFF00"/>
                </a:solidFill>
                <a:effectLst/>
                <a:latin typeface="Calibri"/>
                <a:cs typeface="Calibri"/>
              </a:rPr>
              <a:t>NEW UCAS TARIFF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821" y="1679021"/>
            <a:ext cx="8042358" cy="4551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302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anchor="ctr">
            <a:normAutofit fontScale="90000"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en-GB">
                <a:solidFill>
                  <a:srgbClr val="FFFF00"/>
                </a:solidFill>
                <a:latin typeface="Calibri"/>
                <a:cs typeface="Calibri"/>
              </a:rPr>
              <a:t>UCAS</a:t>
            </a:r>
            <a:br>
              <a:rPr lang="en-GB">
                <a:latin typeface="Calibri"/>
              </a:rPr>
            </a:br>
            <a:r>
              <a:rPr lang="en-GB">
                <a:solidFill>
                  <a:srgbClr val="FFFF00"/>
                </a:solidFill>
                <a:latin typeface="Calibri"/>
                <a:cs typeface="Calibri"/>
              </a:rPr>
              <a:t>Universities &amp; Admissions Services 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anchor="t">
            <a:normAutofit/>
          </a:bodyPr>
          <a:lstStyle/>
          <a:p>
            <a:r>
              <a:rPr lang="en-US" dirty="0">
                <a:solidFill>
                  <a:srgbClr val="FFFF00"/>
                </a:solidFill>
                <a:latin typeface="Calibri"/>
                <a:cs typeface="Calibri"/>
              </a:rPr>
              <a:t>Use </a:t>
            </a:r>
            <a:r>
              <a:rPr lang="en-US" dirty="0" err="1">
                <a:solidFill>
                  <a:srgbClr val="FFFF00"/>
                </a:solidFill>
                <a:latin typeface="Calibri"/>
                <a:cs typeface="Calibri"/>
              </a:rPr>
              <a:t>Unifrog</a:t>
            </a:r>
            <a:r>
              <a:rPr lang="en-US" dirty="0">
                <a:solidFill>
                  <a:srgbClr val="FFFF00"/>
                </a:solidFill>
                <a:latin typeface="Calibri"/>
                <a:cs typeface="Calibri"/>
              </a:rPr>
              <a:t> &amp; UCAS to search for Uni courses</a:t>
            </a:r>
            <a:endParaRPr lang="en-GB" dirty="0">
              <a:solidFill>
                <a:srgbClr val="FFFF00"/>
              </a:solidFill>
              <a:latin typeface="Calibri"/>
              <a:cs typeface="Calibri"/>
            </a:endParaRPr>
          </a:p>
          <a:p>
            <a:r>
              <a:rPr lang="en-GB" dirty="0">
                <a:solidFill>
                  <a:srgbClr val="FFFF00"/>
                </a:solidFill>
                <a:latin typeface="Calibri"/>
                <a:cs typeface="Calibri"/>
              </a:rPr>
              <a:t>UCAS Apply is the only way to complete an application</a:t>
            </a:r>
            <a:endParaRPr lang="en-GB" dirty="0">
              <a:solidFill>
                <a:srgbClr val="FFFF00"/>
              </a:solidFill>
              <a:latin typeface="Calibri"/>
              <a:ea typeface="Calibri"/>
              <a:cs typeface="Calibri"/>
            </a:endParaRPr>
          </a:p>
          <a:p>
            <a:r>
              <a:rPr lang="en-GB" dirty="0">
                <a:solidFill>
                  <a:srgbClr val="FFFF00"/>
                </a:solidFill>
                <a:latin typeface="Calibri"/>
                <a:cs typeface="Calibri"/>
              </a:rPr>
              <a:t>Up to 5 choices</a:t>
            </a:r>
            <a:endParaRPr lang="en-GB" dirty="0">
              <a:solidFill>
                <a:srgbClr val="FFFF00"/>
              </a:solidFill>
              <a:latin typeface="Calibri"/>
              <a:ea typeface="Calibri"/>
              <a:cs typeface="Calibri"/>
            </a:endParaRPr>
          </a:p>
          <a:p>
            <a:r>
              <a:rPr lang="en-GB" dirty="0">
                <a:solidFill>
                  <a:srgbClr val="FFFF00"/>
                </a:solidFill>
                <a:latin typeface="Calibri"/>
                <a:cs typeface="Calibri"/>
              </a:rPr>
              <a:t>Cost of UCAS application for 2025 is £28.50 </a:t>
            </a:r>
            <a:endParaRPr lang="en-GB" dirty="0">
              <a:solidFill>
                <a:srgbClr val="FFFF00"/>
              </a:solidFill>
              <a:latin typeface="Calibri"/>
              <a:ea typeface="Calibri"/>
              <a:cs typeface="Calibri"/>
            </a:endParaRPr>
          </a:p>
          <a:p>
            <a:r>
              <a:rPr lang="en-GB" dirty="0">
                <a:solidFill>
                  <a:srgbClr val="FFFF00"/>
                </a:solidFill>
                <a:latin typeface="Calibri"/>
                <a:cs typeface="Calibri"/>
              </a:rPr>
              <a:t>Only allowed 4 Medicine/Dentistry/Vet choices</a:t>
            </a:r>
            <a:endParaRPr lang="en-GB" dirty="0">
              <a:solidFill>
                <a:srgbClr val="FFFF00"/>
              </a:solidFill>
              <a:latin typeface="Calibri"/>
              <a:ea typeface="Calibri"/>
              <a:cs typeface="Calibri"/>
            </a:endParaRPr>
          </a:p>
          <a:p>
            <a:pPr>
              <a:buClr>
                <a:srgbClr val="F9F9F9"/>
              </a:buClr>
            </a:pPr>
            <a:r>
              <a:rPr lang="en-GB" dirty="0">
                <a:solidFill>
                  <a:srgbClr val="FFFF00"/>
                </a:solidFill>
                <a:latin typeface="Calibri"/>
                <a:cs typeface="Calibri"/>
              </a:rPr>
              <a:t>You can only apply to Oxford or Cambridge</a:t>
            </a:r>
            <a:endParaRPr lang="en-GB" dirty="0">
              <a:solidFill>
                <a:srgbClr val="FFFF00"/>
              </a:solidFill>
              <a:latin typeface="Calibri"/>
              <a:ea typeface="Calibri"/>
              <a:cs typeface="Calibri"/>
            </a:endParaRPr>
          </a:p>
          <a:p>
            <a:endParaRPr lang="en-GB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42788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/>
        <p:txBody>
          <a:bodyPr vert="horz" lIns="91440" tIns="45720" rIns="91440" bIns="45720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en-GB" altLang="en-US" u="sng">
                <a:solidFill>
                  <a:srgbClr val="FFFF00"/>
                </a:solidFill>
                <a:effectLst/>
                <a:latin typeface="Calibri"/>
                <a:cs typeface="Calibri"/>
              </a:rPr>
              <a:t>PERSONAL STATEMENT</a:t>
            </a:r>
            <a:endParaRPr lang="en-US" altLang="en-US" u="sng">
              <a:solidFill>
                <a:srgbClr val="FFFF00"/>
              </a:solidFill>
              <a:effectLst/>
              <a:latin typeface="Calibri"/>
              <a:cs typeface="Calibri"/>
            </a:endParaRPr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91513" cy="4852988"/>
          </a:xfrm>
        </p:spPr>
        <p:txBody>
          <a:bodyPr vert="horz" lIns="91440" tIns="45720" rIns="91440" bIns="45720" anchor="t">
            <a:normAutofit/>
          </a:bodyPr>
          <a:lstStyle/>
          <a:p>
            <a:pPr>
              <a:lnSpc>
                <a:spcPct val="80000"/>
              </a:lnSpc>
            </a:pPr>
            <a:r>
              <a:rPr lang="en-GB" altLang="en-US" sz="2000">
                <a:solidFill>
                  <a:srgbClr val="FFFF00"/>
                </a:solidFill>
                <a:latin typeface="Calibri"/>
                <a:cs typeface="Calibri"/>
              </a:rPr>
              <a:t>A personal statement should aim to persuade university admission tutors why they should choose you over other similarly qualified students. 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endParaRPr lang="en-GB" altLang="en-US" sz="2000">
              <a:solidFill>
                <a:srgbClr val="FFFF00"/>
              </a:solidFill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r>
              <a:rPr lang="en-GB" altLang="en-US" sz="2000">
                <a:solidFill>
                  <a:srgbClr val="FFFF00"/>
                </a:solidFill>
                <a:latin typeface="Calibri"/>
                <a:cs typeface="Calibri"/>
              </a:rPr>
              <a:t>Two thirds should be devoted to the subject chosen.</a:t>
            </a:r>
          </a:p>
          <a:p>
            <a:pPr>
              <a:lnSpc>
                <a:spcPct val="80000"/>
              </a:lnSpc>
            </a:pPr>
            <a:r>
              <a:rPr lang="en-GB" altLang="en-US" sz="2000">
                <a:solidFill>
                  <a:srgbClr val="FFFF00"/>
                </a:solidFill>
                <a:latin typeface="Calibri"/>
                <a:cs typeface="Calibri"/>
              </a:rPr>
              <a:t>Use specific examples, not general statements.</a:t>
            </a:r>
          </a:p>
          <a:p>
            <a:pPr>
              <a:lnSpc>
                <a:spcPct val="80000"/>
              </a:lnSpc>
            </a:pPr>
            <a:r>
              <a:rPr lang="en-GB" altLang="en-US" sz="2000">
                <a:solidFill>
                  <a:srgbClr val="FFFF00"/>
                </a:solidFill>
                <a:latin typeface="Calibri"/>
                <a:cs typeface="Calibri"/>
              </a:rPr>
              <a:t>What have you enjoyed studying and why?</a:t>
            </a:r>
          </a:p>
          <a:p>
            <a:pPr>
              <a:lnSpc>
                <a:spcPct val="80000"/>
              </a:lnSpc>
            </a:pPr>
            <a:r>
              <a:rPr lang="en-GB" altLang="en-US" sz="2000">
                <a:solidFill>
                  <a:srgbClr val="FFFF00"/>
                </a:solidFill>
                <a:latin typeface="Calibri"/>
                <a:cs typeface="Calibri"/>
              </a:rPr>
              <a:t>What have you read outside of school that is relevant?</a:t>
            </a:r>
          </a:p>
          <a:p>
            <a:pPr>
              <a:lnSpc>
                <a:spcPct val="80000"/>
              </a:lnSpc>
            </a:pPr>
            <a:r>
              <a:rPr lang="en-GB" altLang="en-US" sz="2000">
                <a:solidFill>
                  <a:srgbClr val="FFFF00"/>
                </a:solidFill>
                <a:latin typeface="Calibri"/>
                <a:cs typeface="Calibri"/>
              </a:rPr>
              <a:t>Extra-curricular should focus on transferable skills.</a:t>
            </a:r>
          </a:p>
          <a:p>
            <a:pPr lvl="1" indent="-283210">
              <a:lnSpc>
                <a:spcPct val="80000"/>
              </a:lnSpc>
            </a:pPr>
            <a:r>
              <a:rPr lang="en-GB" altLang="en-US" sz="1800">
                <a:solidFill>
                  <a:srgbClr val="FFFF00"/>
                </a:solidFill>
                <a:latin typeface="Calibri"/>
                <a:cs typeface="Calibri"/>
              </a:rPr>
              <a:t>Sport, D of E, Volunteer work, Charity week and other achievements.</a:t>
            </a:r>
          </a:p>
          <a:p>
            <a:pPr>
              <a:lnSpc>
                <a:spcPct val="80000"/>
              </a:lnSpc>
            </a:pPr>
            <a:r>
              <a:rPr lang="en-GB" altLang="en-US" sz="2000">
                <a:solidFill>
                  <a:srgbClr val="FFFF00"/>
                </a:solidFill>
                <a:latin typeface="Calibri"/>
                <a:cs typeface="Calibri"/>
              </a:rPr>
              <a:t>It will be used to start an interview.</a:t>
            </a:r>
          </a:p>
          <a:p>
            <a:pPr>
              <a:lnSpc>
                <a:spcPct val="80000"/>
              </a:lnSpc>
            </a:pPr>
            <a:r>
              <a:rPr lang="en-GB" altLang="en-US" sz="2000">
                <a:solidFill>
                  <a:srgbClr val="FFFF00"/>
                </a:solidFill>
                <a:latin typeface="Calibri"/>
                <a:cs typeface="Calibri"/>
              </a:rPr>
              <a:t>If you are taking a gap year, state what you intend to do.</a:t>
            </a:r>
          </a:p>
          <a:p>
            <a:pPr>
              <a:lnSpc>
                <a:spcPct val="80000"/>
              </a:lnSpc>
            </a:pPr>
            <a:endParaRPr lang="en-GB" altLang="en-US" sz="1600">
              <a:solidFill>
                <a:srgbClr val="FFFF00"/>
              </a:solidFill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r>
              <a:rPr lang="en-GB" altLang="en-US" sz="1600">
                <a:solidFill>
                  <a:srgbClr val="FFFF00"/>
                </a:solidFill>
                <a:latin typeface="Calibri"/>
                <a:cs typeface="Calibri"/>
              </a:rPr>
              <a:t>BE PREPARED TO REDRAFT SEVERAL TIMES IF NECESSARY!!!</a:t>
            </a:r>
          </a:p>
          <a:p>
            <a:pPr>
              <a:lnSpc>
                <a:spcPct val="80000"/>
              </a:lnSpc>
            </a:pPr>
            <a:endParaRPr lang="en-US" altLang="en-US" sz="1600"/>
          </a:p>
        </p:txBody>
      </p:sp>
    </p:spTree>
    <p:extLst>
      <p:ext uri="{BB962C8B-B14F-4D97-AF65-F5344CB8AC3E}">
        <p14:creationId xmlns:p14="http://schemas.microsoft.com/office/powerpoint/2010/main" val="24250194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en-GB">
                <a:solidFill>
                  <a:srgbClr val="FFFF00"/>
                </a:solidFill>
                <a:latin typeface="Calibri"/>
                <a:cs typeface="Calibri"/>
              </a:rPr>
              <a:t>Dates – set in stone!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449118"/>
          </a:xfrm>
        </p:spPr>
        <p:txBody>
          <a:bodyPr vert="horz" lIns="91440" tIns="45720" rIns="91440" bIns="45720" anchor="t">
            <a:normAutofit fontScale="85000" lnSpcReduction="20000"/>
          </a:bodyPr>
          <a:lstStyle/>
          <a:p>
            <a:r>
              <a:rPr lang="en-US">
                <a:solidFill>
                  <a:srgbClr val="FFFF00"/>
                </a:solidFill>
                <a:latin typeface="Calibri"/>
                <a:cs typeface="Calibri"/>
              </a:rPr>
              <a:t>UCAS search tools, advisor portal &amp; UCAS 2024/25 application </a:t>
            </a:r>
            <a:r>
              <a:rPr lang="en-US" dirty="0">
                <a:solidFill>
                  <a:srgbClr val="FFFF00"/>
                </a:solidFill>
                <a:latin typeface="Calibri"/>
                <a:cs typeface="Calibri"/>
              </a:rPr>
              <a:t>cycle already open.</a:t>
            </a:r>
            <a:endParaRPr lang="en-US" dirty="0">
              <a:solidFill>
                <a:srgbClr val="FFFF00"/>
              </a:solidFill>
              <a:latin typeface="Calibri"/>
              <a:ea typeface="Calibri"/>
              <a:cs typeface="Calibri"/>
            </a:endParaRPr>
          </a:p>
          <a:p>
            <a:pPr>
              <a:buClr>
                <a:srgbClr val="F9F9F9"/>
              </a:buClr>
            </a:pPr>
            <a:r>
              <a:rPr lang="en-US">
                <a:solidFill>
                  <a:srgbClr val="FFFF00"/>
                </a:solidFill>
                <a:latin typeface="Calibri"/>
                <a:cs typeface="Calibri"/>
              </a:rPr>
              <a:t>5th September – Completed 2024/25 entries can be </a:t>
            </a:r>
            <a:r>
              <a:rPr lang="en-US" dirty="0">
                <a:solidFill>
                  <a:srgbClr val="FFFF00"/>
                </a:solidFill>
                <a:latin typeface="Calibri"/>
                <a:cs typeface="Calibri"/>
              </a:rPr>
              <a:t>submitted</a:t>
            </a:r>
            <a:endParaRPr lang="en-GB" dirty="0">
              <a:solidFill>
                <a:srgbClr val="FFFF00"/>
              </a:solidFill>
              <a:latin typeface="Calibri"/>
              <a:cs typeface="Calibri"/>
            </a:endParaRPr>
          </a:p>
          <a:p>
            <a:r>
              <a:rPr lang="en-GB" dirty="0">
                <a:solidFill>
                  <a:srgbClr val="FFFF00"/>
                </a:solidFill>
                <a:latin typeface="Calibri"/>
                <a:cs typeface="Calibri"/>
              </a:rPr>
              <a:t>16</a:t>
            </a:r>
            <a:r>
              <a:rPr lang="en-GB" baseline="30000" dirty="0">
                <a:solidFill>
                  <a:srgbClr val="FFFF00"/>
                </a:solidFill>
                <a:latin typeface="Calibri"/>
                <a:cs typeface="Calibri"/>
              </a:rPr>
              <a:t>th</a:t>
            </a:r>
            <a:r>
              <a:rPr lang="en-GB" dirty="0">
                <a:solidFill>
                  <a:srgbClr val="FFFF00"/>
                </a:solidFill>
                <a:latin typeface="Calibri"/>
                <a:cs typeface="Calibri"/>
              </a:rPr>
              <a:t> October – Medicine/Dentistry/Veterinary and any course at Cambridge or Oxford</a:t>
            </a:r>
            <a:endParaRPr lang="en-GB" dirty="0">
              <a:solidFill>
                <a:srgbClr val="FFFF00"/>
              </a:solidFill>
              <a:latin typeface="Calibri"/>
              <a:ea typeface="Calibri"/>
              <a:cs typeface="Calibri"/>
            </a:endParaRPr>
          </a:p>
          <a:p>
            <a:r>
              <a:rPr lang="en-GB" dirty="0">
                <a:solidFill>
                  <a:srgbClr val="FFFF00"/>
                </a:solidFill>
                <a:latin typeface="Calibri"/>
                <a:cs typeface="Calibri"/>
              </a:rPr>
              <a:t>13th December – </a:t>
            </a:r>
            <a:r>
              <a:rPr lang="en-GB" dirty="0" err="1">
                <a:solidFill>
                  <a:srgbClr val="FFFF00"/>
                </a:solidFill>
                <a:latin typeface="Calibri"/>
                <a:cs typeface="Calibri"/>
              </a:rPr>
              <a:t>Tretherras</a:t>
            </a:r>
            <a:r>
              <a:rPr lang="en-GB" dirty="0">
                <a:solidFill>
                  <a:srgbClr val="FFFF00"/>
                </a:solidFill>
                <a:latin typeface="Calibri"/>
                <a:cs typeface="Calibri"/>
              </a:rPr>
              <a:t> deadline</a:t>
            </a:r>
            <a:endParaRPr lang="en-GB" dirty="0">
              <a:solidFill>
                <a:srgbClr val="FFFF00"/>
              </a:solidFill>
              <a:latin typeface="Calibri"/>
              <a:ea typeface="Calibri"/>
              <a:cs typeface="Calibri"/>
            </a:endParaRPr>
          </a:p>
          <a:p>
            <a:r>
              <a:rPr lang="en-GB" dirty="0">
                <a:solidFill>
                  <a:srgbClr val="FFFF00"/>
                </a:solidFill>
                <a:latin typeface="Calibri"/>
                <a:cs typeface="Calibri"/>
              </a:rPr>
              <a:t>31st January – Equal consideration date for most undergraduate </a:t>
            </a:r>
            <a:r>
              <a:rPr lang="en-GB">
                <a:solidFill>
                  <a:srgbClr val="FFFF00"/>
                </a:solidFill>
                <a:latin typeface="Calibri"/>
                <a:cs typeface="Calibri"/>
              </a:rPr>
              <a:t>courses</a:t>
            </a:r>
            <a:endParaRPr lang="en-GB" dirty="0">
              <a:solidFill>
                <a:srgbClr val="FFFF00"/>
              </a:solidFill>
              <a:latin typeface="Calibri"/>
              <a:ea typeface="Calibri"/>
              <a:cs typeface="Calibri"/>
            </a:endParaRPr>
          </a:p>
          <a:p>
            <a:r>
              <a:rPr lang="en-GB" dirty="0">
                <a:solidFill>
                  <a:srgbClr val="FFFF00"/>
                </a:solidFill>
                <a:latin typeface="Calibri"/>
                <a:cs typeface="Calibri"/>
              </a:rPr>
              <a:t>28th February – Start of UCAS Extra</a:t>
            </a:r>
            <a:endParaRPr lang="en-GB" dirty="0">
              <a:solidFill>
                <a:srgbClr val="FFFF00"/>
              </a:solidFill>
              <a:latin typeface="Calibri"/>
              <a:ea typeface="Calibri"/>
              <a:cs typeface="Calibri"/>
            </a:endParaRPr>
          </a:p>
          <a:p>
            <a:r>
              <a:rPr lang="en-GB" dirty="0">
                <a:solidFill>
                  <a:srgbClr val="FFFF00"/>
                </a:solidFill>
                <a:latin typeface="Calibri"/>
                <a:cs typeface="Calibri"/>
              </a:rPr>
              <a:t>Feb/Mar to 31</a:t>
            </a:r>
            <a:r>
              <a:rPr lang="en-GB" baseline="30000" dirty="0">
                <a:solidFill>
                  <a:srgbClr val="FFFF00"/>
                </a:solidFill>
                <a:latin typeface="Calibri"/>
                <a:cs typeface="Calibri"/>
              </a:rPr>
              <a:t>st</a:t>
            </a:r>
            <a:r>
              <a:rPr lang="en-GB" dirty="0">
                <a:solidFill>
                  <a:srgbClr val="FFFF00"/>
                </a:solidFill>
                <a:latin typeface="Calibri"/>
                <a:cs typeface="Calibri"/>
              </a:rPr>
              <a:t> May – Finance applications</a:t>
            </a:r>
            <a:endParaRPr lang="en-GB" dirty="0">
              <a:solidFill>
                <a:srgbClr val="FFFF00"/>
              </a:solidFill>
              <a:latin typeface="Calibri"/>
              <a:ea typeface="Calibri"/>
              <a:cs typeface="Calibri"/>
            </a:endParaRPr>
          </a:p>
          <a:p>
            <a:pPr>
              <a:buClr>
                <a:srgbClr val="F9F9F9"/>
              </a:buClr>
            </a:pPr>
            <a:r>
              <a:rPr lang="en-GB" dirty="0">
                <a:solidFill>
                  <a:srgbClr val="FFFF00"/>
                </a:solidFill>
                <a:latin typeface="Calibri"/>
                <a:cs typeface="Calibri"/>
              </a:rPr>
              <a:t>30th June - Applications after this date will be automatically sent to clearing</a:t>
            </a:r>
            <a:endParaRPr lang="en-GB" dirty="0">
              <a:solidFill>
                <a:srgbClr val="FFFF00"/>
              </a:solidFill>
              <a:latin typeface="Calibri"/>
              <a:ea typeface="Calibri"/>
              <a:cs typeface="Calibri"/>
            </a:endParaRPr>
          </a:p>
          <a:p>
            <a:r>
              <a:rPr lang="en-GB" dirty="0">
                <a:solidFill>
                  <a:srgbClr val="FFFF00"/>
                </a:solidFill>
                <a:latin typeface="Calibri"/>
                <a:cs typeface="Calibri"/>
              </a:rPr>
              <a:t>30th June - Deadline for making a decision or applying  on UCAS Track if you receive all decisions by 31</a:t>
            </a:r>
            <a:r>
              <a:rPr lang="en-GB" baseline="30000" dirty="0">
                <a:solidFill>
                  <a:srgbClr val="FFFF00"/>
                </a:solidFill>
                <a:latin typeface="Calibri"/>
                <a:cs typeface="Calibri"/>
              </a:rPr>
              <a:t>st</a:t>
            </a:r>
            <a:r>
              <a:rPr lang="en-GB" dirty="0">
                <a:solidFill>
                  <a:srgbClr val="FFFF00"/>
                </a:solidFill>
                <a:latin typeface="Calibri"/>
                <a:cs typeface="Calibri"/>
              </a:rPr>
              <a:t> March</a:t>
            </a:r>
            <a:endParaRPr lang="en-GB" dirty="0">
              <a:solidFill>
                <a:srgbClr val="FFFF00"/>
              </a:solidFill>
              <a:latin typeface="Calibri"/>
              <a:ea typeface="Calibri"/>
              <a:cs typeface="Calibri"/>
            </a:endParaRPr>
          </a:p>
          <a:p>
            <a:r>
              <a:rPr lang="en-GB" dirty="0">
                <a:solidFill>
                  <a:srgbClr val="FFFF00"/>
                </a:solidFill>
                <a:latin typeface="Calibri"/>
                <a:cs typeface="Calibri"/>
              </a:rPr>
              <a:t>15th August – Results day</a:t>
            </a:r>
            <a:endParaRPr lang="en-GB" dirty="0">
              <a:solidFill>
                <a:srgbClr val="FFFF00"/>
              </a:solidFill>
              <a:latin typeface="Calibri"/>
              <a:ea typeface="Calibri"/>
              <a:cs typeface="Calibri"/>
            </a:endParaRPr>
          </a:p>
          <a:p>
            <a:endParaRPr lang="en-GB">
              <a:solidFill>
                <a:srgbClr val="FFFFFF"/>
              </a:solidFill>
              <a:ea typeface="Calibri"/>
              <a:cs typeface="Calibri"/>
            </a:endParaRPr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5301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478D6F-8B3C-4FDE-34DE-5612E454FF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en-US">
                <a:solidFill>
                  <a:srgbClr val="FFFF00"/>
                </a:solidFill>
              </a:rPr>
              <a:t>What are degree apprenticeships?</a:t>
            </a:r>
            <a:endParaRPr lang="en-US">
              <a:solidFill>
                <a:srgbClr val="FFFF00"/>
              </a:solidFill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2323D0-A6FC-678F-1F74-F27E30CDA4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anchor="t">
            <a:normAutofit/>
          </a:bodyPr>
          <a:lstStyle/>
          <a:p>
            <a:r>
              <a:rPr lang="en-US">
                <a:solidFill>
                  <a:srgbClr val="FFFF00"/>
                </a:solidFill>
                <a:ea typeface="+mn-lt"/>
                <a:cs typeface="+mn-lt"/>
              </a:rPr>
              <a:t>A degree apprenticeship enables you to gain a full undergraduate or master’s degree while you work. Degree apprenticeships take three to six years to complete, depending on the course level.</a:t>
            </a:r>
            <a:endParaRPr lang="en-US">
              <a:solidFill>
                <a:srgbClr val="FFFF00"/>
              </a:solidFill>
              <a:cs typeface="Calibri"/>
            </a:endParaRPr>
          </a:p>
          <a:p>
            <a:pPr>
              <a:buClr>
                <a:srgbClr val="F9F9F9"/>
              </a:buClr>
            </a:pPr>
            <a:r>
              <a:rPr lang="en-US">
                <a:solidFill>
                  <a:srgbClr val="FFFF00"/>
                </a:solidFill>
                <a:ea typeface="+mn-lt"/>
                <a:cs typeface="+mn-lt"/>
              </a:rPr>
              <a:t>You’ll spend most of your time working and you’ll also study part-time at university. For example, you might go to university one or two days per week, or in short blocks, such as a week at a time. Overall, you spend about 20% of your time studying vs. 80% of your time working.</a:t>
            </a:r>
            <a:endParaRPr lang="en-US">
              <a:solidFill>
                <a:srgbClr val="FFFF00"/>
              </a:solidFill>
              <a:cs typeface="Calibri"/>
            </a:endParaRPr>
          </a:p>
          <a:p>
            <a:pPr>
              <a:buClr>
                <a:srgbClr val="F9F9F9"/>
              </a:buClr>
            </a:pPr>
            <a:endParaRPr lang="en-US">
              <a:solidFill>
                <a:srgbClr val="FFFF00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12149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B8F541-ED52-1752-8EA4-52EEFD41D6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en-US">
                <a:solidFill>
                  <a:srgbClr val="FFFF00"/>
                </a:solidFill>
                <a:cs typeface="Calibri"/>
              </a:rPr>
              <a:t>Examples of degree apprenticeships</a:t>
            </a:r>
          </a:p>
        </p:txBody>
      </p:sp>
      <p:pic>
        <p:nvPicPr>
          <p:cNvPr id="9" name="Picture 9">
            <a:extLst>
              <a:ext uri="{FF2B5EF4-FFF2-40B4-BE49-F238E27FC236}">
                <a16:creationId xmlns:a16="http://schemas.microsoft.com/office/drawing/2014/main" id="{321465EB-E370-13BF-3B6F-E61F04A0A4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6587" y="1184016"/>
            <a:ext cx="3542013" cy="890092"/>
          </a:xfrm>
        </p:spPr>
      </p:pic>
      <p:pic>
        <p:nvPicPr>
          <p:cNvPr id="10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8C72EA34-D005-188E-A76E-C0F6B1F9D2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474" y="2162127"/>
            <a:ext cx="5029200" cy="4607916"/>
          </a:xfrm>
          <a:prstGeom prst="rect">
            <a:avLst/>
          </a:prstGeom>
        </p:spPr>
      </p:pic>
      <p:pic>
        <p:nvPicPr>
          <p:cNvPr id="11" name="Picture 11" descr="Text&#10;&#10;Description automatically generated">
            <a:extLst>
              <a:ext uri="{FF2B5EF4-FFF2-40B4-BE49-F238E27FC236}">
                <a16:creationId xmlns:a16="http://schemas.microsoft.com/office/drawing/2014/main" id="{BBC5578C-D058-115D-F958-4C9D1CBCDF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4616" y="2656437"/>
            <a:ext cx="3263949" cy="3080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8792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 vert="horz" lIns="91440" tIns="45720" rIns="91440" bIns="45720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en-GB" u="sng">
                <a:solidFill>
                  <a:srgbClr val="FFFF00"/>
                </a:solidFill>
                <a:latin typeface="Calibri"/>
                <a:cs typeface="Calibri"/>
              </a:rPr>
              <a:t>Choosing a course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1332" y="1315240"/>
            <a:ext cx="8229600" cy="1600200"/>
          </a:xfrm>
        </p:spPr>
        <p:txBody>
          <a:bodyPr vert="horz" lIns="91440" tIns="45720" rIns="91440" bIns="45720" anchor="t">
            <a:normAutofit/>
          </a:bodyPr>
          <a:lstStyle/>
          <a:p>
            <a:r>
              <a:rPr lang="en-GB">
                <a:solidFill>
                  <a:srgbClr val="FFFF00"/>
                </a:solidFill>
                <a:latin typeface="Calibri"/>
                <a:cs typeface="Calibri"/>
              </a:rPr>
              <a:t>Over 50,000 degree courses available</a:t>
            </a:r>
          </a:p>
          <a:p>
            <a:r>
              <a:rPr lang="en-GB">
                <a:solidFill>
                  <a:srgbClr val="FFFF00"/>
                </a:solidFill>
                <a:latin typeface="Calibri"/>
                <a:cs typeface="Calibri"/>
              </a:rPr>
              <a:t>Over 395 institutions offer degree courses, and over 100 are universities. 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45890" y="3318112"/>
            <a:ext cx="1880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latin typeface="Comic Sans MS" panose="030F0702030302020204" pitchFamily="66" charset="0"/>
              </a:rPr>
              <a:t>Sports Therapy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495800" y="4724400"/>
            <a:ext cx="2755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latin typeface="Comic Sans MS" panose="030F0702030302020204" pitchFamily="66" charset="0"/>
              </a:rPr>
              <a:t>Early Childhood Studies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25024" y="3612685"/>
            <a:ext cx="1986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latin typeface="Comic Sans MS" panose="030F0702030302020204" pitchFamily="66" charset="0"/>
              </a:rPr>
              <a:t>Outdoor Studies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48629" y="4235976"/>
            <a:ext cx="27671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latin typeface="Comic Sans MS" panose="030F0702030302020204" pitchFamily="66" charset="0"/>
              </a:rPr>
              <a:t>Strength &amp; Conditioning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52183" y="5942589"/>
            <a:ext cx="2063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latin typeface="Comic Sans MS" panose="030F0702030302020204" pitchFamily="66" charset="0"/>
              </a:rPr>
              <a:t>Football Coaching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251684" y="4246633"/>
            <a:ext cx="886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latin typeface="Comic Sans MS" panose="030F0702030302020204" pitchFamily="66" charset="0"/>
              </a:rPr>
              <a:t>Acting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218543" y="2966577"/>
            <a:ext cx="1301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latin typeface="Comic Sans MS" panose="030F0702030302020204" pitchFamily="66" charset="0"/>
              </a:rPr>
              <a:t>Live Music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496594" y="5836115"/>
            <a:ext cx="1991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latin typeface="Comic Sans MS" panose="030F0702030302020204" pitchFamily="66" charset="0"/>
              </a:rPr>
              <a:t>Creative Writing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103055" y="3630531"/>
            <a:ext cx="1640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latin typeface="Comic Sans MS" panose="030F0702030302020204" pitchFamily="66" charset="0"/>
              </a:rPr>
              <a:t>Sports Media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218086" y="3018569"/>
            <a:ext cx="18998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latin typeface="Comic Sans MS" panose="030F0702030302020204" pitchFamily="66" charset="0"/>
              </a:rPr>
              <a:t>Ethical Hacking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468993" y="5203925"/>
            <a:ext cx="23471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latin typeface="Comic Sans MS" panose="030F0702030302020204" pitchFamily="66" charset="0"/>
              </a:rPr>
              <a:t>Secondary Teaching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47093" y="5363201"/>
            <a:ext cx="1481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latin typeface="Comic Sans MS" panose="030F0702030302020204" pitchFamily="66" charset="0"/>
              </a:rPr>
              <a:t>Youth Work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566477" y="6020781"/>
            <a:ext cx="2566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latin typeface="Comic Sans MS" panose="030F0702030302020204" pitchFamily="66" charset="0"/>
              </a:rPr>
              <a:t>Brewing and Distilling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529771" y="3592378"/>
            <a:ext cx="13484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latin typeface="Comic Sans MS" panose="030F0702030302020204" pitchFamily="66" charset="0"/>
              </a:rPr>
              <a:t>Journalism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938481" y="4152155"/>
            <a:ext cx="19960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latin typeface="Comic Sans MS" panose="030F0702030302020204" pitchFamily="66" charset="0"/>
              </a:rPr>
              <a:t>Business Studies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811258" y="5426943"/>
            <a:ext cx="2133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latin typeface="Comic Sans MS" panose="030F0702030302020204" pitchFamily="66" charset="0"/>
              </a:rPr>
              <a:t>English Literature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48300" y="4834593"/>
            <a:ext cx="30171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latin typeface="Comic Sans MS" panose="030F0702030302020204" pitchFamily="66" charset="0"/>
              </a:rPr>
              <a:t>Special Educational Needs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73509" y="2879319"/>
            <a:ext cx="29120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>
                <a:latin typeface="Comic Sans MS" panose="030F0702030302020204" pitchFamily="66" charset="0"/>
              </a:rPr>
              <a:t>Viticulture and Oenology</a:t>
            </a:r>
          </a:p>
        </p:txBody>
      </p:sp>
    </p:spTree>
    <p:extLst>
      <p:ext uri="{BB962C8B-B14F-4D97-AF65-F5344CB8AC3E}">
        <p14:creationId xmlns:p14="http://schemas.microsoft.com/office/powerpoint/2010/main" val="11688048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01A97D-17FB-CC55-2042-85EEC82D0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anchor="ctr">
            <a:normAutofit fontScale="90000"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br>
              <a:rPr lang="en-US">
                <a:solidFill>
                  <a:srgbClr val="FFFF00"/>
                </a:solidFill>
                <a:ea typeface="Calibri"/>
                <a:cs typeface="Calibri"/>
              </a:rPr>
            </a:br>
            <a:r>
              <a:rPr lang="en-US">
                <a:solidFill>
                  <a:srgbClr val="FFFF00"/>
                </a:solidFill>
                <a:ea typeface="Calibri"/>
                <a:cs typeface="Calibri"/>
              </a:rPr>
              <a:t>Examples of degree apprenticeships</a:t>
            </a:r>
            <a:endParaRPr lang="en-US" b="0">
              <a:solidFill>
                <a:srgbClr val="FFFF00"/>
              </a:solidFill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</p:txBody>
      </p:sp>
      <p:pic>
        <p:nvPicPr>
          <p:cNvPr id="4" name="Picture 4" descr="Text&#10;&#10;Description automatically generated">
            <a:extLst>
              <a:ext uri="{FF2B5EF4-FFF2-40B4-BE49-F238E27FC236}">
                <a16:creationId xmlns:a16="http://schemas.microsoft.com/office/drawing/2014/main" id="{E7562254-2844-6C0F-0E92-D8487F847A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64110" y="1241607"/>
            <a:ext cx="3550066" cy="1039696"/>
          </a:xfrm>
        </p:spPr>
      </p:pic>
      <p:pic>
        <p:nvPicPr>
          <p:cNvPr id="5" name="Picture 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4294A939-3697-66D6-C747-3EC943EC5E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4755" y="3085921"/>
            <a:ext cx="2743200" cy="1692353"/>
          </a:xfrm>
          <a:prstGeom prst="rect">
            <a:avLst/>
          </a:prstGeom>
        </p:spPr>
      </p:pic>
      <p:pic>
        <p:nvPicPr>
          <p:cNvPr id="6" name="Picture 6" descr="Text&#10;&#10;Description automatically generated">
            <a:extLst>
              <a:ext uri="{FF2B5EF4-FFF2-40B4-BE49-F238E27FC236}">
                <a16:creationId xmlns:a16="http://schemas.microsoft.com/office/drawing/2014/main" id="{15CAF4A5-2E8D-51E4-6749-523C310B50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960" y="2351799"/>
            <a:ext cx="4817369" cy="4387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1969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01A97D-17FB-CC55-2042-85EEC82D0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anchor="ctr">
            <a:normAutofit fontScale="90000"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br>
              <a:rPr lang="en-US">
                <a:solidFill>
                  <a:srgbClr val="FFFF00"/>
                </a:solidFill>
                <a:ea typeface="Calibri"/>
                <a:cs typeface="Calibri"/>
              </a:rPr>
            </a:br>
            <a:r>
              <a:rPr lang="en-US">
                <a:solidFill>
                  <a:srgbClr val="FFFF00"/>
                </a:solidFill>
                <a:ea typeface="Calibri"/>
                <a:cs typeface="Calibri"/>
              </a:rPr>
              <a:t>Examples of degree apprenticeships</a:t>
            </a:r>
            <a:endParaRPr lang="en-US" b="0">
              <a:solidFill>
                <a:srgbClr val="FFFF00"/>
              </a:solidFill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</p:txBody>
      </p:sp>
      <p:pic>
        <p:nvPicPr>
          <p:cNvPr id="8" name="Picture 8" descr="Text&#10;&#10;Description automatically generated">
            <a:extLst>
              <a:ext uri="{FF2B5EF4-FFF2-40B4-BE49-F238E27FC236}">
                <a16:creationId xmlns:a16="http://schemas.microsoft.com/office/drawing/2014/main" id="{37B62E65-E7DC-A264-8460-19432EFB01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9234" y="1276604"/>
            <a:ext cx="3043292" cy="1250909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999A116F-6488-851B-E465-CE409BB0FD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439" y="2556572"/>
            <a:ext cx="4526103" cy="4251512"/>
          </a:xfrm>
          <a:prstGeom prst="rect">
            <a:avLst/>
          </a:prstGeom>
        </p:spPr>
      </p:pic>
      <p:pic>
        <p:nvPicPr>
          <p:cNvPr id="10" name="Picture 10" descr="Text&#10;&#10;Description automatically generated">
            <a:extLst>
              <a:ext uri="{FF2B5EF4-FFF2-40B4-BE49-F238E27FC236}">
                <a16:creationId xmlns:a16="http://schemas.microsoft.com/office/drawing/2014/main" id="{F953183B-A976-AB4F-53FD-2ACF97690D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9357" y="2692589"/>
            <a:ext cx="2743200" cy="2020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2969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EBCD19-2669-4FB0-117F-C5DCFB61B1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Table&#10;&#10;Description automatically generated">
            <a:extLst>
              <a:ext uri="{FF2B5EF4-FFF2-40B4-BE49-F238E27FC236}">
                <a16:creationId xmlns:a16="http://schemas.microsoft.com/office/drawing/2014/main" id="{79E78D8D-3D62-70B2-D475-2C801D54C5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7064" y="1154502"/>
            <a:ext cx="8329228" cy="5140480"/>
          </a:xfrm>
        </p:spPr>
      </p:pic>
    </p:spTree>
    <p:extLst>
      <p:ext uri="{BB962C8B-B14F-4D97-AF65-F5344CB8AC3E}">
        <p14:creationId xmlns:p14="http://schemas.microsoft.com/office/powerpoint/2010/main" val="32572192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78005"/>
            <a:ext cx="8229600" cy="5699760"/>
          </a:xfrm>
        </p:spPr>
        <p:txBody>
          <a:bodyPr vert="horz" lIns="91440" tIns="45720" rIns="91440" bIns="45720" anchor="t">
            <a:normAutofit lnSpcReduction="10000"/>
          </a:bodyPr>
          <a:lstStyle/>
          <a:p>
            <a:endParaRPr lang="en-GB">
              <a:solidFill>
                <a:srgbClr val="FFFF00"/>
              </a:solidFill>
            </a:endParaRPr>
          </a:p>
          <a:p>
            <a:r>
              <a:rPr lang="en-GB">
                <a:solidFill>
                  <a:srgbClr val="FFFF00"/>
                </a:solidFill>
                <a:latin typeface="Calibri"/>
                <a:cs typeface="Calibri"/>
              </a:rPr>
              <a:t>Foundation Diploma – Art, Fashion, Photography</a:t>
            </a:r>
          </a:p>
          <a:p>
            <a:r>
              <a:rPr lang="en-GB">
                <a:solidFill>
                  <a:srgbClr val="FFFF00"/>
                </a:solidFill>
                <a:latin typeface="Calibri"/>
                <a:cs typeface="Calibri"/>
              </a:rPr>
              <a:t>Foundation Degrees – Marine Sport, Forensic Science, Animal Behaviour &amp; Psychology, Zoo Conservation</a:t>
            </a:r>
          </a:p>
          <a:p>
            <a:r>
              <a:rPr lang="en-GB">
                <a:solidFill>
                  <a:srgbClr val="FFFF00"/>
                </a:solidFill>
                <a:latin typeface="Calibri"/>
                <a:cs typeface="Calibri"/>
              </a:rPr>
              <a:t>B.Sc.   B.A    </a:t>
            </a:r>
            <a:r>
              <a:rPr lang="en-GB" err="1">
                <a:solidFill>
                  <a:srgbClr val="FFFF00"/>
                </a:solidFill>
                <a:latin typeface="Calibri"/>
                <a:cs typeface="Calibri"/>
              </a:rPr>
              <a:t>B.Ed</a:t>
            </a:r>
            <a:r>
              <a:rPr lang="en-GB">
                <a:solidFill>
                  <a:srgbClr val="FFFF00"/>
                </a:solidFill>
                <a:latin typeface="Calibri"/>
                <a:cs typeface="Calibri"/>
              </a:rPr>
              <a:t>   B.A. (QTS)   LLB</a:t>
            </a:r>
          </a:p>
          <a:p>
            <a:r>
              <a:rPr lang="en-GB" err="1">
                <a:solidFill>
                  <a:srgbClr val="FFFF00"/>
                </a:solidFill>
                <a:latin typeface="Calibri"/>
                <a:cs typeface="Calibri"/>
              </a:rPr>
              <a:t>MSci</a:t>
            </a:r>
            <a:r>
              <a:rPr lang="en-GB">
                <a:solidFill>
                  <a:srgbClr val="FFFF00"/>
                </a:solidFill>
                <a:latin typeface="Calibri"/>
                <a:cs typeface="Calibri"/>
              </a:rPr>
              <a:t>/MEng</a:t>
            </a:r>
          </a:p>
          <a:p>
            <a:r>
              <a:rPr lang="en-GB">
                <a:solidFill>
                  <a:srgbClr val="FFFF00"/>
                </a:solidFill>
                <a:latin typeface="Calibri"/>
                <a:cs typeface="Calibri"/>
              </a:rPr>
              <a:t>Medicine, Dentistry, Veterinary Science</a:t>
            </a:r>
          </a:p>
          <a:p>
            <a:r>
              <a:rPr lang="en-GB">
                <a:solidFill>
                  <a:srgbClr val="FFFF00"/>
                </a:solidFill>
                <a:latin typeface="Calibri"/>
                <a:cs typeface="Calibri"/>
              </a:rPr>
              <a:t>Joint, Major/Minor, Sandwich</a:t>
            </a:r>
          </a:p>
          <a:p>
            <a:r>
              <a:rPr lang="en-GB">
                <a:solidFill>
                  <a:srgbClr val="FFFF00"/>
                </a:solidFill>
                <a:latin typeface="Calibri"/>
                <a:cs typeface="Calibri"/>
              </a:rPr>
              <a:t>What do you enjoy?  </a:t>
            </a:r>
          </a:p>
          <a:p>
            <a:r>
              <a:rPr lang="en-GB">
                <a:solidFill>
                  <a:srgbClr val="FFFF00"/>
                </a:solidFill>
                <a:latin typeface="Calibri"/>
                <a:cs typeface="Calibri"/>
              </a:rPr>
              <a:t>What are you good at?</a:t>
            </a:r>
          </a:p>
          <a:p>
            <a:r>
              <a:rPr lang="en-GB">
                <a:solidFill>
                  <a:srgbClr val="FFFF00"/>
                </a:solidFill>
                <a:latin typeface="Calibri"/>
                <a:cs typeface="Calibri"/>
              </a:rPr>
              <a:t>What career do you wish to follow?</a:t>
            </a:r>
          </a:p>
          <a:p>
            <a:endParaRPr lang="en-GB">
              <a:solidFill>
                <a:srgbClr val="FFFF00"/>
              </a:solidFill>
            </a:endParaRPr>
          </a:p>
          <a:p>
            <a:endParaRPr lang="en-GB">
              <a:solidFill>
                <a:srgbClr val="FFFF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38150" y="55602"/>
            <a:ext cx="8153400" cy="126188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2800" b="1" u="sng">
                <a:solidFill>
                  <a:srgbClr val="FFFF00"/>
                </a:solidFill>
                <a:latin typeface="Calibri"/>
                <a:cs typeface="Calibri"/>
              </a:rPr>
              <a:t>DIFFERENT TYPES OF HIGHER EDUCATION QUALIFICATIONS</a:t>
            </a:r>
          </a:p>
          <a:p>
            <a:pPr algn="ctr"/>
            <a:endParaRPr lang="en-GB" sz="20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812498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en-GB">
                <a:solidFill>
                  <a:srgbClr val="FFFF00"/>
                </a:solidFill>
                <a:latin typeface="Calibri"/>
                <a:cs typeface="Calibri"/>
              </a:rPr>
              <a:t>Admissions Tests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anchor="t">
            <a:normAutofit/>
          </a:bodyPr>
          <a:lstStyle/>
          <a:p>
            <a:r>
              <a:rPr lang="en-GB">
                <a:solidFill>
                  <a:srgbClr val="FFFF00"/>
                </a:solidFill>
                <a:latin typeface="Calibri"/>
                <a:cs typeface="Calibri"/>
              </a:rPr>
              <a:t>UCAT – Medicine</a:t>
            </a:r>
          </a:p>
          <a:p>
            <a:r>
              <a:rPr lang="en-GB">
                <a:solidFill>
                  <a:srgbClr val="FFFF00"/>
                </a:solidFill>
                <a:latin typeface="Calibri"/>
                <a:cs typeface="Calibri"/>
              </a:rPr>
              <a:t>BMAT – Medicine</a:t>
            </a:r>
          </a:p>
          <a:p>
            <a:r>
              <a:rPr lang="en-GB">
                <a:solidFill>
                  <a:srgbClr val="FFFF00"/>
                </a:solidFill>
                <a:latin typeface="Calibri"/>
                <a:cs typeface="Calibri"/>
              </a:rPr>
              <a:t>LNAT – Law</a:t>
            </a:r>
          </a:p>
          <a:p>
            <a:r>
              <a:rPr lang="en-GB">
                <a:solidFill>
                  <a:srgbClr val="FFFF00"/>
                </a:solidFill>
                <a:latin typeface="Calibri"/>
                <a:cs typeface="Calibri"/>
              </a:rPr>
              <a:t>ELAT and HAT for English and History at Oxford</a:t>
            </a:r>
          </a:p>
          <a:p>
            <a:r>
              <a:rPr lang="en-GB">
                <a:solidFill>
                  <a:srgbClr val="FFFF00"/>
                </a:solidFill>
                <a:latin typeface="Calibri"/>
                <a:cs typeface="Calibri"/>
              </a:rPr>
              <a:t>STEP – Mathematics</a:t>
            </a:r>
          </a:p>
          <a:p>
            <a:r>
              <a:rPr lang="en-GB">
                <a:solidFill>
                  <a:srgbClr val="FFFF00"/>
                </a:solidFill>
                <a:latin typeface="Calibri"/>
                <a:cs typeface="Calibri"/>
              </a:rPr>
              <a:t>Thinking Skills Assessments for Oxford &amp; Cambridge</a:t>
            </a:r>
          </a:p>
          <a:p>
            <a:r>
              <a:rPr lang="en-GB">
                <a:solidFill>
                  <a:srgbClr val="FFFF00"/>
                </a:solidFill>
                <a:latin typeface="Calibri"/>
                <a:cs typeface="Calibri"/>
              </a:rPr>
              <a:t>Costs</a:t>
            </a:r>
          </a:p>
          <a:p>
            <a:r>
              <a:rPr lang="en-GB">
                <a:solidFill>
                  <a:srgbClr val="FFFF00"/>
                </a:solidFill>
                <a:latin typeface="Calibri"/>
                <a:cs typeface="Calibri"/>
              </a:rPr>
              <a:t>Dates</a:t>
            </a:r>
          </a:p>
        </p:txBody>
      </p:sp>
    </p:spTree>
    <p:extLst>
      <p:ext uri="{BB962C8B-B14F-4D97-AF65-F5344CB8AC3E}">
        <p14:creationId xmlns:p14="http://schemas.microsoft.com/office/powerpoint/2010/main" val="2503209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0879F9-8121-2F20-28BD-0F17CCB846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en-US" dirty="0">
                <a:solidFill>
                  <a:srgbClr val="FFFF00"/>
                </a:solidFill>
                <a:ea typeface="Calibri"/>
                <a:cs typeface="Calibri"/>
              </a:rPr>
              <a:t>Entry Requirements</a:t>
            </a:r>
            <a:endParaRPr lang="en-US">
              <a:solidFill>
                <a:srgbClr val="FFFF00"/>
              </a:solidFill>
              <a:ea typeface="Calibri"/>
              <a:cs typeface="Calibri"/>
            </a:endParaRPr>
          </a:p>
        </p:txBody>
      </p:sp>
      <p:pic>
        <p:nvPicPr>
          <p:cNvPr id="4" name="Picture 4" descr="Text&#10;&#10;Description automatically generated">
            <a:extLst>
              <a:ext uri="{FF2B5EF4-FFF2-40B4-BE49-F238E27FC236}">
                <a16:creationId xmlns:a16="http://schemas.microsoft.com/office/drawing/2014/main" id="{2A2C4E3C-A855-4842-5990-9AEE9ECC94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2733" y="1284635"/>
            <a:ext cx="3075138" cy="2752366"/>
          </a:xfrm>
        </p:spPr>
      </p:pic>
      <p:pic>
        <p:nvPicPr>
          <p:cNvPr id="5" name="Picture 5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D80E42BA-82E1-FCAB-7C31-D83CF284C3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6136" y="1277516"/>
            <a:ext cx="3907766" cy="3598477"/>
          </a:xfrm>
          <a:prstGeom prst="rect">
            <a:avLst/>
          </a:prstGeom>
        </p:spPr>
      </p:pic>
      <p:pic>
        <p:nvPicPr>
          <p:cNvPr id="6" name="Picture 6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2CF78B23-FC36-33D5-BA1A-25784ACBB3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174" y="4997440"/>
            <a:ext cx="3735237" cy="1593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173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3BEB2A-ED3F-95B6-B4AF-27FCA92204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en-US" dirty="0">
                <a:solidFill>
                  <a:srgbClr val="FFFF00"/>
                </a:solidFill>
                <a:ea typeface="Calibri"/>
                <a:cs typeface="Calibri"/>
              </a:rPr>
              <a:t>Entry Requirements</a:t>
            </a:r>
            <a:endParaRPr lang="en-US" b="0" dirty="0">
              <a:solidFill>
                <a:srgbClr val="FFFF00"/>
              </a:solidFill>
              <a:ea typeface="Calibri"/>
              <a:cs typeface="Calibri"/>
            </a:endParaRPr>
          </a:p>
          <a:p>
            <a:endParaRPr lang="en-US" dirty="0">
              <a:ea typeface="Calibri"/>
              <a:cs typeface="Calibri"/>
            </a:endParaRPr>
          </a:p>
        </p:txBody>
      </p:sp>
      <p:pic>
        <p:nvPicPr>
          <p:cNvPr id="4" name="Picture 4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30CA1486-06D1-17F7-EE1F-D850A113D3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5892" y="1126035"/>
            <a:ext cx="3001274" cy="2853906"/>
          </a:xfrm>
        </p:spPr>
      </p:pic>
      <p:pic>
        <p:nvPicPr>
          <p:cNvPr id="5" name="Picture 5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3E848AF5-D996-1D5A-1125-BDB59C544F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7381" y="953485"/>
            <a:ext cx="4756030" cy="3642688"/>
          </a:xfrm>
          <a:prstGeom prst="rect">
            <a:avLst/>
          </a:prstGeom>
        </p:spPr>
      </p:pic>
      <p:pic>
        <p:nvPicPr>
          <p:cNvPr id="6" name="Picture 6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4DA82B54-3063-E225-94CA-1C3DFD0C4B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061" y="4370464"/>
            <a:ext cx="3102633" cy="1840807"/>
          </a:xfrm>
          <a:prstGeom prst="rect">
            <a:avLst/>
          </a:prstGeom>
        </p:spPr>
      </p:pic>
      <p:pic>
        <p:nvPicPr>
          <p:cNvPr id="7" name="Picture 7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68ECFB28-05F6-3C60-365C-DD3929C734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0513" y="4811660"/>
            <a:ext cx="4856671" cy="1159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0038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05207F-E7A6-D169-CDC6-39915B599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en-US" dirty="0">
                <a:solidFill>
                  <a:srgbClr val="FFFF00"/>
                </a:solidFill>
                <a:ea typeface="Calibri"/>
                <a:cs typeface="Calibri"/>
              </a:rPr>
              <a:t>Entry Requirements</a:t>
            </a:r>
            <a:endParaRPr lang="en-US" b="0" dirty="0">
              <a:solidFill>
                <a:srgbClr val="FFFF00"/>
              </a:solidFill>
              <a:ea typeface="Calibri"/>
              <a:cs typeface="Calibri"/>
            </a:endParaRPr>
          </a:p>
          <a:p>
            <a:endParaRPr lang="en-US" dirty="0">
              <a:ea typeface="Calibri"/>
              <a:cs typeface="Calibri"/>
            </a:endParaRPr>
          </a:p>
        </p:txBody>
      </p:sp>
      <p:pic>
        <p:nvPicPr>
          <p:cNvPr id="4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7D1C611-456D-22E6-E143-ED8EEB36F1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8959" y="1566701"/>
            <a:ext cx="2507592" cy="2849593"/>
          </a:xfrm>
        </p:spPr>
      </p:pic>
      <p:pic>
        <p:nvPicPr>
          <p:cNvPr id="5" name="Picture 5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D768B16B-E8BC-2A6D-5F13-7A6615E336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3079" y="1224457"/>
            <a:ext cx="4238445" cy="3532068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8F938D9A-0D28-8A44-DD78-7FC2C30A08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3079" y="5018875"/>
            <a:ext cx="4396596" cy="1047194"/>
          </a:xfrm>
          <a:prstGeom prst="rect">
            <a:avLst/>
          </a:prstGeom>
        </p:spPr>
      </p:pic>
      <p:pic>
        <p:nvPicPr>
          <p:cNvPr id="7" name="Picture 7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949E0B2B-CD9F-5829-5453-E0A093C6C7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683" y="4559115"/>
            <a:ext cx="3347049" cy="2081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0954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471B9F-955C-5C1B-E5DC-F5151B5013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en-US" dirty="0">
                <a:solidFill>
                  <a:srgbClr val="FFFF00"/>
                </a:solidFill>
                <a:ea typeface="Calibri"/>
                <a:cs typeface="Calibri"/>
              </a:rPr>
              <a:t>Entry Requirements</a:t>
            </a:r>
            <a:endParaRPr lang="en-US" b="0" dirty="0">
              <a:solidFill>
                <a:srgbClr val="FFFF00"/>
              </a:solidFill>
              <a:ea typeface="Calibri"/>
              <a:cs typeface="Calibri"/>
            </a:endParaRPr>
          </a:p>
          <a:p>
            <a:endParaRPr lang="en-US" dirty="0">
              <a:ea typeface="Calibri"/>
              <a:cs typeface="Calibri"/>
            </a:endParaRPr>
          </a:p>
        </p:txBody>
      </p:sp>
      <p:pic>
        <p:nvPicPr>
          <p:cNvPr id="4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133C7182-C9CD-D829-EA14-7A9EAD8473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9588" y="1288858"/>
            <a:ext cx="3692825" cy="2700787"/>
          </a:xfrm>
        </p:spPr>
      </p:pic>
      <p:pic>
        <p:nvPicPr>
          <p:cNvPr id="5" name="Picture 5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D5952D94-24D3-102B-C074-A0C100A11C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6853" y="2708038"/>
            <a:ext cx="4454105" cy="2865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3254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5E84E0-57BA-E666-1317-1FBE4F693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anchor="ctr">
            <a:normAutofit fontScale="90000"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br>
              <a:rPr lang="en-US" dirty="0">
                <a:solidFill>
                  <a:srgbClr val="FFFF00"/>
                </a:solidFill>
                <a:ea typeface="Calibri"/>
                <a:cs typeface="Calibri"/>
              </a:rPr>
            </a:br>
            <a:br>
              <a:rPr lang="en-US" dirty="0">
                <a:ea typeface="Calibri"/>
                <a:cs typeface="Calibri"/>
              </a:rPr>
            </a:br>
            <a:r>
              <a:rPr lang="en-US" dirty="0">
                <a:solidFill>
                  <a:srgbClr val="FFFF00"/>
                </a:solidFill>
                <a:ea typeface="Calibri"/>
                <a:cs typeface="Calibri"/>
              </a:rPr>
              <a:t>Entry Requirements</a:t>
            </a:r>
            <a:endParaRPr lang="en-US" b="0" dirty="0">
              <a:solidFill>
                <a:srgbClr val="FFFF00"/>
              </a:solidFill>
              <a:ea typeface="Calibri"/>
              <a:cs typeface="Calibri"/>
            </a:endParaRPr>
          </a:p>
          <a:p>
            <a:endParaRPr lang="en-US" b="0" dirty="0">
              <a:ea typeface="Calibri"/>
              <a:cs typeface="Calibri"/>
            </a:endParaRPr>
          </a:p>
          <a:p>
            <a:endParaRPr lang="en-US" dirty="0">
              <a:ea typeface="Calibri"/>
              <a:cs typeface="Calibri"/>
            </a:endParaRPr>
          </a:p>
        </p:txBody>
      </p:sp>
      <p:pic>
        <p:nvPicPr>
          <p:cNvPr id="13" name="Picture 13" descr="A picture containing text, outdoor, sign&#10;&#10;Description automatically generated">
            <a:extLst>
              <a:ext uri="{FF2B5EF4-FFF2-40B4-BE49-F238E27FC236}">
                <a16:creationId xmlns:a16="http://schemas.microsoft.com/office/drawing/2014/main" id="{7C574E61-86CF-C61A-74C5-3FD0555B4E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8419" y="1594646"/>
            <a:ext cx="3731464" cy="2563663"/>
          </a:xfrm>
        </p:spPr>
      </p:pic>
      <p:pic>
        <p:nvPicPr>
          <p:cNvPr id="14" name="Picture 1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B6CB9CE8-F94E-ABE2-79D2-AAFC72DCD1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3721" y="3470937"/>
            <a:ext cx="4540369" cy="2619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1312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0</TotalTime>
  <Words>736</Words>
  <Application>Microsoft Office PowerPoint</Application>
  <PresentationFormat>On-screen Show (4:3)</PresentationFormat>
  <Paragraphs>100</Paragraphs>
  <Slides>22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Apex</vt:lpstr>
      <vt:lpstr>Higher education  2024/25</vt:lpstr>
      <vt:lpstr>Choosing a course</vt:lpstr>
      <vt:lpstr>PowerPoint Presentation</vt:lpstr>
      <vt:lpstr>Admissions Tests</vt:lpstr>
      <vt:lpstr>Entry Requirements</vt:lpstr>
      <vt:lpstr>Entry Requirements </vt:lpstr>
      <vt:lpstr>Entry Requirements </vt:lpstr>
      <vt:lpstr>Entry Requirements </vt:lpstr>
      <vt:lpstr>  Entry Requirements  </vt:lpstr>
      <vt:lpstr>Entry Requirements</vt:lpstr>
      <vt:lpstr>PowerPoint Presentation</vt:lpstr>
      <vt:lpstr>Other benefits?</vt:lpstr>
      <vt:lpstr>Tretherras UCAS process</vt:lpstr>
      <vt:lpstr>NEW UCAS TARIFF</vt:lpstr>
      <vt:lpstr>UCAS Universities &amp; Admissions Services </vt:lpstr>
      <vt:lpstr>PERSONAL STATEMENT</vt:lpstr>
      <vt:lpstr>Dates – set in stone!</vt:lpstr>
      <vt:lpstr>What are degree apprenticeships? </vt:lpstr>
      <vt:lpstr>Examples of degree apprenticeships</vt:lpstr>
      <vt:lpstr> Examples of degree apprenticeships </vt:lpstr>
      <vt:lpstr> Examples of degree apprenticeships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Higher education  2013/14</dc:title>
  <dc:creator>Steve Searle</dc:creator>
  <cp:lastModifiedBy>A Booth</cp:lastModifiedBy>
  <cp:revision>91</cp:revision>
  <dcterms:created xsi:type="dcterms:W3CDTF">2006-08-16T00:00:00Z</dcterms:created>
  <dcterms:modified xsi:type="dcterms:W3CDTF">2024-06-21T13:21:58Z</dcterms:modified>
</cp:coreProperties>
</file>