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2" r:id="rId4"/>
    <p:sldId id="263" r:id="rId5"/>
    <p:sldId id="275" r:id="rId6"/>
    <p:sldId id="276" r:id="rId7"/>
    <p:sldId id="277" r:id="rId8"/>
    <p:sldId id="278" r:id="rId9"/>
    <p:sldId id="279" r:id="rId10"/>
    <p:sldId id="280" r:id="rId11"/>
    <p:sldId id="264" r:id="rId12"/>
    <p:sldId id="258" r:id="rId13"/>
    <p:sldId id="266" r:id="rId14"/>
    <p:sldId id="269" r:id="rId15"/>
    <p:sldId id="265" r:id="rId16"/>
    <p:sldId id="268" r:id="rId17"/>
    <p:sldId id="267" r:id="rId18"/>
    <p:sldId id="271" r:id="rId19"/>
    <p:sldId id="272" r:id="rId20"/>
    <p:sldId id="273" r:id="rId21"/>
    <p:sldId id="274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34950-B137-86FC-3A21-6ECD5700368A}" v="310" dt="2022-06-20T20:24:21.295"/>
    <p1510:client id="{1261EF31-32AD-81BB-7442-C8994EE2A130}" v="209" dt="2023-06-21T13:41:18.938"/>
    <p1510:client id="{AF368F28-FD79-9B0C-F242-ED697DA5BCB0}" v="115" dt="2023-06-22T16:48:17.093"/>
    <p1510:client id="{ED9691C8-B08C-A887-1FFF-99A09E16A4B6}" v="11" dt="2023-06-21T13:43:41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ristol.ac.uk/study/undergraduate/entry-requirements-qualifications/contextual-offe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DB7B8BC7-46BF-4B70-09F0-F72BBBD6F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31" y="614064"/>
            <a:ext cx="2743200" cy="2249417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9DE536-1AB5-5DB8-5FCB-3297BBFF2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0" y="719293"/>
            <a:ext cx="2743200" cy="1977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-304800"/>
            <a:ext cx="8229600" cy="1752600"/>
          </a:xfrm>
        </p:spPr>
        <p:txBody>
          <a:bodyPr/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Higher education </a:t>
            </a:r>
            <a:br>
              <a:rPr lang="en-GB">
                <a:latin typeface="Calibri"/>
              </a:rPr>
            </a:b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2023/24</a:t>
            </a:r>
          </a:p>
        </p:txBody>
      </p:sp>
      <p:sp>
        <p:nvSpPr>
          <p:cNvPr id="7" name="AutoShape 2" descr="https://outlook.office365.com/owa/service.svc/s/GetFileAttachment?id=AAMkADg0YTI5MDA1LWJkNzUtNGJhOC04MzE3LTBlNmRhNjdkYWY4ZgBGAAAAAAD1MuT6xB%2FfTqqgN6gjulESBwAFmc8s60CZRr7QPTXSOSnIAAAAe%2ByjAAAFmc8s60CZRr7QPTXSOSnIAADz5rYMAAABEgAQAGTbA67faMpOqQYwQd7RNwE%3D&amp;X-OWA-CANARY=V6qOd3QgqEevMzaFsC5PbiCQet_Cd9IY5LFhMN3e9c9RNEuPrF8Dz6HPrFUodocI_YwT46xFMlA."/>
          <p:cNvSpPr>
            <a:spLocks noChangeAspect="1" noChangeArrowheads="1"/>
          </p:cNvSpPr>
          <p:nvPr/>
        </p:nvSpPr>
        <p:spPr bwMode="auto">
          <a:xfrm>
            <a:off x="63500" y="-136525"/>
            <a:ext cx="4800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2CBDFE-B1EA-4C13-3A27-0581F7D1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0" y="2406189"/>
            <a:ext cx="9151060" cy="238984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E0DDE774-4FAC-2781-CBFE-F499F6963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331" y="4317298"/>
            <a:ext cx="2743200" cy="2583574"/>
          </a:xfrm>
          <a:prstGeom prst="rect">
            <a:avLst/>
          </a:prstGeom>
        </p:spPr>
      </p:pic>
      <p:pic>
        <p:nvPicPr>
          <p:cNvPr id="13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158E9F-F71D-EF16-E1F7-42C9141BB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32" y="3947611"/>
            <a:ext cx="2610807" cy="2908114"/>
          </a:xfrm>
          <a:prstGeom prst="rect">
            <a:avLst/>
          </a:prstGeom>
        </p:spPr>
      </p:pic>
      <p:pic>
        <p:nvPicPr>
          <p:cNvPr id="14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D97CC91-7DD9-F459-401B-3CAB34992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659" y="4515241"/>
            <a:ext cx="2743200" cy="23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D9E1-7B3E-A92E-A7C9-C3D8DC3E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700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D0F4A1-97E3-B5B9-0D58-B6935394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62" y="1567823"/>
            <a:ext cx="4117676" cy="1970329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3B4E5E-3110-7269-FB8B-BE095A4D8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230" y="2413280"/>
            <a:ext cx="4525992" cy="4259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434FC-1691-495C-D616-2873C8E16E92}"/>
              </a:ext>
            </a:extLst>
          </p:cNvPr>
          <p:cNvSpPr txBox="1"/>
          <p:nvPr/>
        </p:nvSpPr>
        <p:spPr>
          <a:xfrm>
            <a:off x="669985" y="449436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Contextual offers | Study at Bristol | University of Bristol</a:t>
            </a:r>
          </a:p>
        </p:txBody>
      </p:sp>
    </p:spTree>
    <p:extLst>
      <p:ext uri="{BB962C8B-B14F-4D97-AF65-F5344CB8AC3E}">
        <p14:creationId xmlns:p14="http://schemas.microsoft.com/office/powerpoint/2010/main" val="2287390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N:\My Pictures\cambridg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4" y="4648477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:\My Pictures\aberystwy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81341"/>
            <a:ext cx="3276599" cy="218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N:\My Pictures\arts_faculty_university_plymouth_h150910_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22" y="1526881"/>
            <a:ext cx="3676650" cy="29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4" y="2124364"/>
            <a:ext cx="3591872" cy="2643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254012"/>
            <a:ext cx="3219049" cy="1853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712" y="29048"/>
            <a:ext cx="3447777" cy="20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2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229600" cy="762000"/>
          </a:xfrm>
        </p:spPr>
        <p:txBody>
          <a:bodyPr/>
          <a:lstStyle/>
          <a:p>
            <a:r>
              <a:rPr lang="en-GB" cap="none">
                <a:solidFill>
                  <a:srgbClr val="FFFF00"/>
                </a:solidFill>
              </a:rPr>
              <a:t>Other benefits?</a:t>
            </a:r>
            <a:endParaRPr lang="en-GB" cap="none">
              <a:solidFill>
                <a:srgbClr val="FFFF00"/>
              </a:solidFill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1" y="1192307"/>
            <a:ext cx="3234756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7775"/>
            <a:ext cx="2286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348250"/>
            <a:ext cx="2905125" cy="1238250"/>
          </a:xfrm>
          <a:prstGeom prst="rect">
            <a:avLst/>
          </a:prstGeom>
        </p:spPr>
      </p:pic>
      <p:pic>
        <p:nvPicPr>
          <p:cNvPr id="1027" name="Picture 3" descr="N:\My Pictures\uni acc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9770"/>
            <a:ext cx="26289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N:\My Pictures\Cait friend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355" y="41148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:\My Pictures\taly kitch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8" y="4495800"/>
            <a:ext cx="2988162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8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Tretherras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 UCAS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 fontScale="70000" lnSpcReduction="20000"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 registers and completes online application.</a:t>
            </a:r>
            <a:endParaRPr lang="en-GB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This is sent to NT6 team.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 informs form &amp; subject tutors who compile subject comments into a reference. (UNIFROG)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AJB/HMB/ECJ proof reads application and reference.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Application sent to UCAS, who then send it to all institutions at the same time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Universities make a decision and place on UCAS  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Students access the tracking process through their personal UCAS portal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Offer can be Unconditional, Conditional or a rejection.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Offer may be grades A*A*A or BBB  or 120 points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Accept one as Firm choice and another as Insurance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Extra choice allowed for anybody not getting an offer. This is called UCAS Extra.</a:t>
            </a:r>
          </a:p>
        </p:txBody>
      </p:sp>
    </p:spTree>
    <p:extLst>
      <p:ext uri="{BB962C8B-B14F-4D97-AF65-F5344CB8AC3E}">
        <p14:creationId xmlns:p14="http://schemas.microsoft.com/office/powerpoint/2010/main" val="334609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u="sng">
                <a:solidFill>
                  <a:srgbClr val="FFFF00"/>
                </a:solidFill>
                <a:effectLst/>
                <a:latin typeface="Calibri"/>
                <a:cs typeface="Calibri"/>
              </a:rPr>
              <a:t>NEW UCAS TARIFF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21" y="1679021"/>
            <a:ext cx="8042358" cy="45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UCAS</a:t>
            </a:r>
            <a:br>
              <a:rPr lang="en-GB">
                <a:latin typeface="Calibri"/>
              </a:rPr>
            </a:b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Universities &amp; Admissions Services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>
                <a:solidFill>
                  <a:srgbClr val="FFFF00"/>
                </a:solidFill>
                <a:latin typeface="Calibri"/>
                <a:cs typeface="Calibri"/>
              </a:rPr>
              <a:t>Use </a:t>
            </a:r>
            <a:r>
              <a:rPr lang="en-US" err="1">
                <a:solidFill>
                  <a:srgbClr val="FFFF00"/>
                </a:solidFill>
                <a:latin typeface="Calibri"/>
                <a:cs typeface="Calibri"/>
              </a:rPr>
              <a:t>Unifrog</a:t>
            </a:r>
            <a:r>
              <a:rPr lang="en-US">
                <a:solidFill>
                  <a:srgbClr val="FFFF00"/>
                </a:solidFill>
                <a:latin typeface="Calibri"/>
                <a:cs typeface="Calibri"/>
              </a:rPr>
              <a:t> &amp; UCAS to search for Uni courses</a:t>
            </a:r>
            <a:endParaRPr lang="en-GB">
              <a:solidFill>
                <a:srgbClr val="FFFF00"/>
              </a:solidFill>
              <a:latin typeface="Calibri"/>
              <a:cs typeface="Calibri"/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UCAS Apply is the only way to complete an application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Up to 5 choices</a:t>
            </a:r>
            <a:endParaRPr lang="en-GB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Cost of UCAS application for 2024 is £27.50 </a:t>
            </a:r>
            <a:endParaRPr lang="en-GB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Only allowed 4 Medicine/Dentistry/Vet choices</a:t>
            </a:r>
          </a:p>
          <a:p>
            <a:pPr>
              <a:buClr>
                <a:srgbClr val="F9F9F9"/>
              </a:buClr>
            </a:pP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You can only apply to Oxford or Cambridge</a:t>
            </a:r>
          </a:p>
          <a:p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7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altLang="en-US" u="sng">
                <a:solidFill>
                  <a:srgbClr val="FFFF00"/>
                </a:solidFill>
                <a:effectLst/>
                <a:latin typeface="Calibri"/>
                <a:cs typeface="Calibri"/>
              </a:rPr>
              <a:t>PERSONAL STATEMENT</a:t>
            </a:r>
            <a:endParaRPr lang="en-US" altLang="en-US" u="sng"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852988"/>
          </a:xfrm>
        </p:spPr>
        <p:txBody>
          <a:bodyPr vert="horz" lIns="91440" tIns="45720" rIns="91440" bIns="45720" anchor="t">
            <a:normAutofit/>
          </a:bodyPr>
          <a:lstStyle/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A personal statement should aim to persuade university admission tutors why they should choose you over other similarly qualified students. 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en-US" sz="200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Two thirds should be devoted to the subject chosen.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Use specific examples, not general statements.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What have you enjoyed studying and why?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What have you read outside of school that is relevant?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Extra-curricular should focus on transferable skills.</a:t>
            </a:r>
          </a:p>
          <a:p>
            <a:pPr lvl="1" indent="-283210">
              <a:lnSpc>
                <a:spcPct val="80000"/>
              </a:lnSpc>
            </a:pPr>
            <a:r>
              <a:rPr lang="en-GB" altLang="en-US" sz="1800">
                <a:solidFill>
                  <a:srgbClr val="FFFF00"/>
                </a:solidFill>
                <a:latin typeface="Calibri"/>
                <a:cs typeface="Calibri"/>
              </a:rPr>
              <a:t>Sport, D of E, Volunteer work, Charity week and other achievements.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It will be used to start an interview.</a:t>
            </a:r>
          </a:p>
          <a:p>
            <a:pPr>
              <a:lnSpc>
                <a:spcPct val="80000"/>
              </a:lnSpc>
            </a:pPr>
            <a:r>
              <a:rPr lang="en-GB" altLang="en-US" sz="2000">
                <a:solidFill>
                  <a:srgbClr val="FFFF00"/>
                </a:solidFill>
                <a:latin typeface="Calibri"/>
                <a:cs typeface="Calibri"/>
              </a:rPr>
              <a:t>If you are taking a gap year, state what you intend to do.</a:t>
            </a:r>
          </a:p>
          <a:p>
            <a:pPr>
              <a:lnSpc>
                <a:spcPct val="80000"/>
              </a:lnSpc>
            </a:pPr>
            <a:endParaRPr lang="en-GB" altLang="en-US" sz="1600">
              <a:solidFill>
                <a:srgbClr val="FFFF00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GB" altLang="en-US" sz="1600">
                <a:solidFill>
                  <a:srgbClr val="FFFF00"/>
                </a:solidFill>
                <a:latin typeface="Calibri"/>
                <a:cs typeface="Calibri"/>
              </a:rPr>
              <a:t>BE PREPARED TO REDRAFT SEVERAL TIMES IF NECESSARY!!!</a:t>
            </a:r>
          </a:p>
          <a:p>
            <a:pPr>
              <a:lnSpc>
                <a:spcPct val="80000"/>
              </a:lnSpc>
            </a:pP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2425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Dates – set in stone!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49118"/>
          </a:xfrm>
        </p:spPr>
        <p:txBody>
          <a:bodyPr vert="horz" lIns="91440" tIns="45720" rIns="91440" bIns="45720" anchor="t">
            <a:normAutofit fontScale="77500" lnSpcReduction="20000"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UCAS search tools, advisor portal &amp; UCAS 2023/24 application cycle already open.</a:t>
            </a:r>
            <a:endParaRPr lang="en-US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6th September – Completed 2023/24 entries can be submitted</a:t>
            </a:r>
            <a:endParaRPr lang="en-GB" dirty="0">
              <a:solidFill>
                <a:srgbClr val="FFFF00"/>
              </a:solidFill>
              <a:latin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16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th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October – Medicine/Dentistry/Veterinary and any course at Cambridge or Oxford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15th December – </a:t>
            </a:r>
            <a:r>
              <a:rPr lang="en-GB" dirty="0" err="1">
                <a:solidFill>
                  <a:srgbClr val="FFFF00"/>
                </a:solidFill>
                <a:latin typeface="Calibri"/>
                <a:cs typeface="Calibri"/>
              </a:rPr>
              <a:t>Tretherras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deadline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25th - 31st January – UCAS entry deadline for all applications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23rd February – Start of UCAS Extra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Feb/Mar to 31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st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May – Finance applications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30th June - Applications after this date will be automatically sent to clearing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30th June - Deadline for making a decision or applying  on UCAS Track if you receive all decisions by 31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st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March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15th August – Results day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21</a:t>
            </a:r>
            <a:r>
              <a:rPr lang="en-GB" baseline="30000" dirty="0">
                <a:solidFill>
                  <a:srgbClr val="FFFF00"/>
                </a:solidFill>
                <a:latin typeface="Calibri"/>
                <a:cs typeface="Calibri"/>
              </a:rPr>
              <a:t>st</a:t>
            </a:r>
            <a:r>
              <a:rPr lang="en-GB" dirty="0">
                <a:solidFill>
                  <a:srgbClr val="FFFF00"/>
                </a:solidFill>
                <a:latin typeface="Calibri"/>
                <a:cs typeface="Calibri"/>
              </a:rPr>
              <a:t> September – Last date for use of UCAS application process for 2024</a:t>
            </a:r>
            <a:endParaRPr lang="en-GB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GB" dirty="0">
                <a:solidFill>
                  <a:srgbClr val="FFFF00"/>
                </a:solidFill>
                <a:ea typeface="Calibri"/>
                <a:cs typeface="Calibri"/>
              </a:rPr>
              <a:t>17th October – Clearing closes</a:t>
            </a:r>
          </a:p>
          <a:p>
            <a:endParaRPr lang="en-GB"/>
          </a:p>
          <a:p>
            <a:endParaRPr lang="en-GB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3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8D6F-8B3C-4FDE-34DE-5612E454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>
                <a:solidFill>
                  <a:srgbClr val="FFFF00"/>
                </a:solidFill>
              </a:rPr>
              <a:t>What are degree apprenticeships?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323D0-A6FC-678F-1F74-F27E30CD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A degree apprenticeship enables you to gain a full undergraduate or master’s degree while you work. Degree apprenticeships take three to six years to complete, depending on the course level.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pPr>
              <a:buClr>
                <a:srgbClr val="F9F9F9"/>
              </a:buClr>
            </a:pPr>
            <a:r>
              <a:rPr lang="en-US">
                <a:solidFill>
                  <a:srgbClr val="FFFF00"/>
                </a:solidFill>
                <a:ea typeface="+mn-lt"/>
                <a:cs typeface="+mn-lt"/>
              </a:rPr>
              <a:t>You’ll spend most of your time working and you’ll also study part-time at university. For example, you might go to university one or two days per week, or in short blocks, such as a week at a time. Overall, you spend about 20% of your time studying vs. 80% of your time working.</a:t>
            </a:r>
            <a:endParaRPr lang="en-US">
              <a:solidFill>
                <a:srgbClr val="FFFF00"/>
              </a:solidFill>
              <a:cs typeface="Calibri"/>
            </a:endParaRPr>
          </a:p>
          <a:p>
            <a:pPr>
              <a:buClr>
                <a:srgbClr val="F9F9F9"/>
              </a:buClr>
            </a:pPr>
            <a:endParaRPr lang="en-US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14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F541-ED52-1752-8EA4-52EEFD41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>
                <a:solidFill>
                  <a:srgbClr val="FFFF00"/>
                </a:solidFill>
                <a:cs typeface="Calibri"/>
              </a:rPr>
              <a:t>Examples of degree apprenticeships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321465EB-E370-13BF-3B6F-E61F04A0A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587" y="1184016"/>
            <a:ext cx="3542013" cy="890092"/>
          </a:xfr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C72EA34-D005-188E-A76E-C0F6B1F9D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4" y="2162127"/>
            <a:ext cx="5029200" cy="4607916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BBC5578C-D058-115D-F958-4C9D1CBCD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16" y="2656437"/>
            <a:ext cx="3263949" cy="308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u="sng">
                <a:solidFill>
                  <a:srgbClr val="FFFF00"/>
                </a:solidFill>
                <a:latin typeface="Calibri"/>
                <a:cs typeface="Calibri"/>
              </a:rPr>
              <a:t>Choosing a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332" y="1315240"/>
            <a:ext cx="8229600" cy="1600200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Over 50,000 degree courses available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Over 395 institutions offer degree courses, and over 100 are universities.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890" y="331811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Sports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4724400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Early Childhood Studies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5024" y="3612685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Outdoor Studies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629" y="4235976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Strength &amp; Conditioning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183" y="5942589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Football Coaching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1684" y="4246633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Acting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8543" y="2966577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Live Music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96594" y="5836115"/>
            <a:ext cx="19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Creative Writing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03055" y="3630531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Sports Media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8086" y="3018569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Ethical Hacking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68993" y="5203925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Secondary Teaching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093" y="5363201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Youth Work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6477" y="6020781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Brewing and Distilling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29771" y="3592378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Journalism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8481" y="4152155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Business Studies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1258" y="542694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English Literature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8300" y="4834593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Special Educational Needs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3509" y="2879319"/>
            <a:ext cx="291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omic Sans MS" panose="030F0702030302020204" pitchFamily="66" charset="0"/>
              </a:rPr>
              <a:t>Viticulture and Oenology</a:t>
            </a:r>
          </a:p>
        </p:txBody>
      </p:sp>
    </p:spTree>
    <p:extLst>
      <p:ext uri="{BB962C8B-B14F-4D97-AF65-F5344CB8AC3E}">
        <p14:creationId xmlns:p14="http://schemas.microsoft.com/office/powerpoint/2010/main" val="1168804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A97D-17FB-CC55-2042-85EEC82D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>
                <a:solidFill>
                  <a:srgbClr val="FFFF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FF00"/>
                </a:solidFill>
                <a:ea typeface="Calibri"/>
                <a:cs typeface="Calibri"/>
              </a:rPr>
              <a:t>Examples of degree apprenticeships</a:t>
            </a:r>
            <a:endParaRPr lang="en-US" b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E7562254-2844-6C0F-0E92-D8487F847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110" y="1241607"/>
            <a:ext cx="3550066" cy="1039696"/>
          </a:xfrm>
        </p:spPr>
      </p:pic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94A939-3697-66D6-C747-3EC943EC5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755" y="3085921"/>
            <a:ext cx="2743200" cy="1692353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15CAF4A5-2E8D-51E4-6749-523C310B5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60" y="2351799"/>
            <a:ext cx="4817369" cy="43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96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A97D-17FB-CC55-2042-85EEC82D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>
                <a:solidFill>
                  <a:srgbClr val="FFFF00"/>
                </a:solidFill>
                <a:ea typeface="Calibri"/>
                <a:cs typeface="Calibri"/>
              </a:rPr>
            </a:br>
            <a:r>
              <a:rPr lang="en-US">
                <a:solidFill>
                  <a:srgbClr val="FFFF00"/>
                </a:solidFill>
                <a:ea typeface="Calibri"/>
                <a:cs typeface="Calibri"/>
              </a:rPr>
              <a:t>Examples of degree apprenticeships</a:t>
            </a:r>
            <a:endParaRPr lang="en-US" b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7B62E65-E7DC-A264-8460-19432EFB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34" y="1276604"/>
            <a:ext cx="3043292" cy="125090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99A116F-6488-851B-E465-CE409BB0F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9" y="2556572"/>
            <a:ext cx="4526103" cy="4251512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F953183B-A976-AB4F-53FD-2ACF9769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357" y="2692589"/>
            <a:ext cx="2743200" cy="20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CD19-2669-4FB0-117F-C5DCFB61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79E78D8D-3D62-70B2-D475-2C801D54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64" y="1154502"/>
            <a:ext cx="8329228" cy="5140480"/>
          </a:xfrm>
        </p:spPr>
      </p:pic>
    </p:spTree>
    <p:extLst>
      <p:ext uri="{BB962C8B-B14F-4D97-AF65-F5344CB8AC3E}">
        <p14:creationId xmlns:p14="http://schemas.microsoft.com/office/powerpoint/2010/main" val="325721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8005"/>
            <a:ext cx="8229600" cy="5699760"/>
          </a:xfrm>
        </p:spPr>
        <p:txBody>
          <a:bodyPr vert="horz" lIns="91440" tIns="45720" rIns="91440" bIns="45720" anchor="t">
            <a:normAutofit lnSpcReduction="10000"/>
          </a:bodyPr>
          <a:lstStyle/>
          <a:p>
            <a:endParaRPr lang="en-GB">
              <a:solidFill>
                <a:srgbClr val="FFFF00"/>
              </a:solidFill>
            </a:endParaRP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Foundation Diploma – Art, Fashion, Photography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Foundation Degrees – Marine Sport, Forensic Science, Animal Behaviour &amp; Psychology, Zoo Conservation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B.Sc.   B.A    </a:t>
            </a:r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B.Ed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   B.A. (QTS)   LLB</a:t>
            </a:r>
          </a:p>
          <a:p>
            <a:r>
              <a:rPr lang="en-GB" err="1">
                <a:solidFill>
                  <a:srgbClr val="FFFF00"/>
                </a:solidFill>
                <a:latin typeface="Calibri"/>
                <a:cs typeface="Calibri"/>
              </a:rPr>
              <a:t>MSci</a:t>
            </a:r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/MEng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Medicine, Dentistry, Veterinary Science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Joint, Major/Minor, Sandwich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do you enjoy?  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are you good at?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What career do you wish to follow?</a:t>
            </a:r>
          </a:p>
          <a:p>
            <a:endParaRPr lang="en-GB">
              <a:solidFill>
                <a:srgbClr val="FFFF00"/>
              </a:solidFill>
            </a:endParaRPr>
          </a:p>
          <a:p>
            <a:endParaRPr lang="en-GB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" y="55602"/>
            <a:ext cx="8153400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 u="sng">
                <a:solidFill>
                  <a:srgbClr val="FFFF00"/>
                </a:solidFill>
                <a:latin typeface="Calibri"/>
                <a:cs typeface="Calibri"/>
              </a:rPr>
              <a:t>DIFFERENT TYPES OF HIGHER EDUCATION QUALIFICATIONS</a:t>
            </a:r>
          </a:p>
          <a:p>
            <a:pPr algn="ctr"/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24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Admissions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UCAT – Medicine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BMAT – Medicine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LNAT – Law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ELAT and HAT for English and History at Oxford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STEP – Mathematics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Thinking Skills Assessments for Oxford &amp; Cambridge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Costs</a:t>
            </a:r>
          </a:p>
          <a:p>
            <a:r>
              <a:rPr lang="en-GB">
                <a:solidFill>
                  <a:srgbClr val="FFFF00"/>
                </a:solidFill>
                <a:latin typeface="Calibri"/>
                <a:cs typeface="Calibri"/>
              </a:rPr>
              <a:t>Dates</a:t>
            </a:r>
          </a:p>
        </p:txBody>
      </p:sp>
    </p:spTree>
    <p:extLst>
      <p:ext uri="{BB962C8B-B14F-4D97-AF65-F5344CB8AC3E}">
        <p14:creationId xmlns:p14="http://schemas.microsoft.com/office/powerpoint/2010/main" val="25032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79F9-8121-2F20-28BD-0F17CCB8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>
              <a:solidFill>
                <a:srgbClr val="FFFF00"/>
              </a:solidFill>
              <a:ea typeface="Calibri"/>
              <a:cs typeface="Calibri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2A2C4E3C-A855-4842-5990-9AEE9ECC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33" y="1284635"/>
            <a:ext cx="3075138" cy="2752366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80E42BA-82E1-FCAB-7C31-D83CF284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36" y="1277516"/>
            <a:ext cx="3907766" cy="3598477"/>
          </a:xfrm>
          <a:prstGeom prst="rect">
            <a:avLst/>
          </a:prstGeom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CF78B23-FC36-33D5-BA1A-25784ACB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74" y="4997440"/>
            <a:ext cx="3735237" cy="15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EB2A-ED3F-95B6-B4AF-27FCA922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0CA1486-06D1-17F7-EE1F-D850A113D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92" y="1126035"/>
            <a:ext cx="3001274" cy="2853906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848AF5-D996-1D5A-1125-BDB59C544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81" y="953485"/>
            <a:ext cx="4756030" cy="3642688"/>
          </a:xfrm>
          <a:prstGeom prst="rect">
            <a:avLst/>
          </a:prstGeom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DA82B54-3063-E225-94CA-1C3DFD0C4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61" y="4370464"/>
            <a:ext cx="3102633" cy="1840807"/>
          </a:xfrm>
          <a:prstGeom prst="rect">
            <a:avLst/>
          </a:prstGeom>
        </p:spPr>
      </p:pic>
      <p:pic>
        <p:nvPicPr>
          <p:cNvPr id="7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ECFB28-05F6-3C60-365C-DD3929C73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13" y="4811660"/>
            <a:ext cx="4856671" cy="11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0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207F-E7A6-D169-CDC6-39915B59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D1C611-456D-22E6-E143-ED8EEB36F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59" y="1566701"/>
            <a:ext cx="2507592" cy="2849593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68B16B-E8BC-2A6D-5F13-7A6615E33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079" y="1224457"/>
            <a:ext cx="4238445" cy="353206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938D9A-0D28-8A44-DD78-7FC2C30A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079" y="5018875"/>
            <a:ext cx="4396596" cy="1047194"/>
          </a:xfrm>
          <a:prstGeom prst="rect">
            <a:avLst/>
          </a:prstGeom>
        </p:spPr>
      </p:pic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49E0B2B-CD9F-5829-5453-E0A093C6C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83" y="4559115"/>
            <a:ext cx="3347049" cy="20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5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1B9F-955C-5C1B-E5DC-F5151B50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33C7182-C9CD-D829-EA14-7A9EAD847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88" y="1288858"/>
            <a:ext cx="3692825" cy="2700787"/>
          </a:xfr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5952D94-24D3-102B-C074-A0C100A11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53" y="2708038"/>
            <a:ext cx="4454105" cy="28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84E0-57BA-E666-1317-1FBE4F69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en-US" dirty="0">
                <a:solidFill>
                  <a:srgbClr val="FFFF00"/>
                </a:solidFill>
                <a:ea typeface="Calibri"/>
                <a:cs typeface="Calibri"/>
              </a:rPr>
            </a:br>
            <a:br>
              <a:rPr lang="en-US" dirty="0">
                <a:ea typeface="Calibri"/>
                <a:cs typeface="Calibri"/>
              </a:rPr>
            </a:br>
            <a:r>
              <a:rPr lang="en-US" dirty="0">
                <a:solidFill>
                  <a:srgbClr val="FFFF00"/>
                </a:solidFill>
                <a:ea typeface="Calibri"/>
                <a:cs typeface="Calibri"/>
              </a:rPr>
              <a:t>Entry Requirements</a:t>
            </a:r>
            <a:endParaRPr lang="en-US" b="0" dirty="0">
              <a:solidFill>
                <a:srgbClr val="FFFF00"/>
              </a:solidFill>
              <a:ea typeface="Calibri"/>
              <a:cs typeface="Calibri"/>
            </a:endParaRPr>
          </a:p>
          <a:p>
            <a:endParaRPr lang="en-US" b="0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13" name="Picture 1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C574E61-86CF-C61A-74C5-3FD0555B4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19" y="1594646"/>
            <a:ext cx="3731464" cy="2563663"/>
          </a:xfrm>
        </p:spPr>
      </p:pic>
      <p:pic>
        <p:nvPicPr>
          <p:cNvPr id="14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CB9CE8-F94E-ABE2-79D2-AAFC72DCD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21" y="3470937"/>
            <a:ext cx="4540369" cy="26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1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Application>Microsoft Office PowerPoint</Application>
  <PresentationFormat>On-screen Show (4:3)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Higher education  2023/24</vt:lpstr>
      <vt:lpstr>Choosing a course</vt:lpstr>
      <vt:lpstr>PowerPoint Presentation</vt:lpstr>
      <vt:lpstr>Admissions Tests</vt:lpstr>
      <vt:lpstr>Entry Requirements</vt:lpstr>
      <vt:lpstr>Entry Requirements </vt:lpstr>
      <vt:lpstr>Entry Requirements </vt:lpstr>
      <vt:lpstr>Entry Requirements </vt:lpstr>
      <vt:lpstr>  Entry Requirements  </vt:lpstr>
      <vt:lpstr>Entry Requirements</vt:lpstr>
      <vt:lpstr>PowerPoint Presentation</vt:lpstr>
      <vt:lpstr>Other benefits?</vt:lpstr>
      <vt:lpstr>Tretherras UCAS process</vt:lpstr>
      <vt:lpstr>NEW UCAS TARIFF</vt:lpstr>
      <vt:lpstr>UCAS Universities &amp; Admissions Services </vt:lpstr>
      <vt:lpstr>PERSONAL STATEMENT</vt:lpstr>
      <vt:lpstr>Dates – set in stone!</vt:lpstr>
      <vt:lpstr>What are degree apprenticeships? </vt:lpstr>
      <vt:lpstr>Examples of degree apprenticeships</vt:lpstr>
      <vt:lpstr> Examples of degree apprenticeships </vt:lpstr>
      <vt:lpstr> Examples of degree apprenticeships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education  2013/14</dc:title>
  <dc:creator>Steve Searle</dc:creator>
  <cp:revision>61</cp:revision>
  <dcterms:created xsi:type="dcterms:W3CDTF">2006-08-16T00:00:00Z</dcterms:created>
  <dcterms:modified xsi:type="dcterms:W3CDTF">2023-11-06T14:03:47Z</dcterms:modified>
</cp:coreProperties>
</file>